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 saveSubsetFonts="1">
  <p:sldMasterIdLst>
    <p:sldMasterId id="2147483672" r:id="rId1"/>
  </p:sldMasterIdLst>
  <p:notesMasterIdLst>
    <p:notesMasterId r:id="rId15"/>
  </p:notesMasterIdLst>
  <p:sldIdLst>
    <p:sldId id="403" r:id="rId2"/>
    <p:sldId id="422" r:id="rId3"/>
    <p:sldId id="421" r:id="rId4"/>
    <p:sldId id="272" r:id="rId5"/>
    <p:sldId id="397" r:id="rId6"/>
    <p:sldId id="399" r:id="rId7"/>
    <p:sldId id="394" r:id="rId8"/>
    <p:sldId id="396" r:id="rId9"/>
    <p:sldId id="395" r:id="rId10"/>
    <p:sldId id="398" r:id="rId11"/>
    <p:sldId id="353" r:id="rId12"/>
    <p:sldId id="400" r:id="rId13"/>
    <p:sldId id="3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50"/>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4660"/>
  </p:normalViewPr>
  <p:slideViewPr>
    <p:cSldViewPr>
      <p:cViewPr varScale="1">
        <p:scale>
          <a:sx n="80" d="100"/>
          <a:sy n="80" d="100"/>
        </p:scale>
        <p:origin x="42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50"/>
    </p:cViewPr>
  </p:sorterViewPr>
  <p:notesViewPr>
    <p:cSldViewPr>
      <p:cViewPr varScale="1">
        <p:scale>
          <a:sx n="56" d="100"/>
          <a:sy n="56" d="100"/>
        </p:scale>
        <p:origin x="-181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E33885-5B37-4AB7-8048-BB1E12A88F56}" type="datetimeFigureOut">
              <a:rPr lang="en-US" smtClean="0"/>
              <a:t>7/21/2020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5DFB26-3D43-4AF9-8B97-275ED0291CD1}" type="slidenum">
              <a:rPr lang="en-US" smtClean="0"/>
              <a:t>‹#›</a:t>
            </a:fld>
            <a:endParaRPr lang="en-US" dirty="0"/>
          </a:p>
        </p:txBody>
      </p:sp>
    </p:spTree>
    <p:extLst>
      <p:ext uri="{BB962C8B-B14F-4D97-AF65-F5344CB8AC3E}">
        <p14:creationId xmlns:p14="http://schemas.microsoft.com/office/powerpoint/2010/main" val="160657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95800"/>
          </a:xfrm>
        </p:spPr>
        <p:txBody>
          <a:bodyPr/>
          <a:lstStyle/>
          <a:p>
            <a:r>
              <a:rPr lang="en-US" sz="1400" dirty="0"/>
              <a:t>Good Morning for the next hour I will take you back to the Vietnam War and describe the 633</a:t>
            </a:r>
            <a:r>
              <a:rPr lang="en-US" sz="1400" baseline="30000" dirty="0"/>
              <a:t>rd</a:t>
            </a:r>
            <a:r>
              <a:rPr lang="en-US" sz="1400" dirty="0"/>
              <a:t> Security Police Squadron’s roll in defending Pleiku Air Bases in Vietnam.  </a:t>
            </a:r>
          </a:p>
          <a:p>
            <a:endParaRPr lang="en-US" sz="1400" dirty="0"/>
          </a:p>
          <a:p>
            <a:r>
              <a:rPr lang="en-US" sz="1400" dirty="0"/>
              <a:t>First we’ll look at a  brief history of how base defense evolved in the war.</a:t>
            </a:r>
          </a:p>
          <a:p>
            <a:endParaRPr lang="en-US" sz="1400" dirty="0"/>
          </a:p>
          <a:p>
            <a:r>
              <a:rPr lang="en-US" sz="1400" dirty="0"/>
              <a:t>Then a description of the Central Highlands, Pleiku City, the area surrounding Pleiku Air Base and then the Base itself. </a:t>
            </a:r>
          </a:p>
          <a:p>
            <a:endParaRPr lang="en-US" sz="1400" dirty="0"/>
          </a:p>
          <a:p>
            <a:r>
              <a:rPr lang="en-US" sz="1400" dirty="0"/>
              <a:t>We’ll look at the 633</a:t>
            </a:r>
            <a:r>
              <a:rPr lang="en-US" sz="1400" baseline="30000" dirty="0"/>
              <a:t>rd</a:t>
            </a:r>
            <a:r>
              <a:rPr lang="en-US" sz="1400" dirty="0"/>
              <a:t> s evolution from 1965 through 1969 and beyond</a:t>
            </a:r>
          </a:p>
          <a:p>
            <a:endParaRPr lang="en-US" sz="1400" dirty="0"/>
          </a:p>
          <a:p>
            <a:r>
              <a:rPr lang="en-US" sz="1400" dirty="0"/>
              <a:t>I will describe to you what it was like during the 1968 Tet Offense attack on Pleiku Air Base as seen through the eyes of the men that were there.</a:t>
            </a:r>
          </a:p>
          <a:p>
            <a:endParaRPr lang="en-US" sz="1400" dirty="0"/>
          </a:p>
          <a:p>
            <a:r>
              <a:rPr lang="en-US" sz="1400" dirty="0"/>
              <a:t>I will summarize the attacks leveled at Pleiku Air Base through out the Vietnam War.  </a:t>
            </a:r>
          </a:p>
          <a:p>
            <a:endParaRPr lang="en-US" sz="1400" dirty="0"/>
          </a:p>
          <a:p>
            <a:r>
              <a:rPr lang="en-US" sz="1400" dirty="0"/>
              <a:t>And finally describe the brotherhood between all the security police that served in Vietnam</a:t>
            </a:r>
          </a:p>
          <a:p>
            <a:endParaRPr lang="en-US" dirty="0"/>
          </a:p>
          <a:p>
            <a:r>
              <a:rPr lang="en-US" dirty="0"/>
              <a:t>I hope you’ll enjoy seeing this brief glimpse of the heritage of todays Security Forces.</a:t>
            </a:r>
          </a:p>
        </p:txBody>
      </p:sp>
    </p:spTree>
    <p:extLst>
      <p:ext uri="{BB962C8B-B14F-4D97-AF65-F5344CB8AC3E}">
        <p14:creationId xmlns:p14="http://schemas.microsoft.com/office/powerpoint/2010/main" val="564193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DFB26-3D43-4AF9-8B97-275ED0291CD1}" type="slidenum">
              <a:rPr lang="en-US" smtClean="0"/>
              <a:t>13</a:t>
            </a:fld>
            <a:endParaRPr lang="en-US" dirty="0"/>
          </a:p>
        </p:txBody>
      </p:sp>
    </p:spTree>
    <p:extLst>
      <p:ext uri="{BB962C8B-B14F-4D97-AF65-F5344CB8AC3E}">
        <p14:creationId xmlns:p14="http://schemas.microsoft.com/office/powerpoint/2010/main" val="1568771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DFB26-3D43-4AF9-8B97-275ED0291CD1}" type="slidenum">
              <a:rPr lang="en-US" smtClean="0"/>
              <a:t>14</a:t>
            </a:fld>
            <a:endParaRPr lang="en-US" dirty="0"/>
          </a:p>
        </p:txBody>
      </p:sp>
    </p:spTree>
    <p:extLst>
      <p:ext uri="{BB962C8B-B14F-4D97-AF65-F5344CB8AC3E}">
        <p14:creationId xmlns:p14="http://schemas.microsoft.com/office/powerpoint/2010/main" val="1141107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DFB26-3D43-4AF9-8B97-275ED0291CD1}" type="slidenum">
              <a:rPr lang="en-US" smtClean="0"/>
              <a:t>15</a:t>
            </a:fld>
            <a:endParaRPr lang="en-US" dirty="0"/>
          </a:p>
        </p:txBody>
      </p:sp>
    </p:spTree>
    <p:extLst>
      <p:ext uri="{BB962C8B-B14F-4D97-AF65-F5344CB8AC3E}">
        <p14:creationId xmlns:p14="http://schemas.microsoft.com/office/powerpoint/2010/main" val="1608622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DFB26-3D43-4AF9-8B97-275ED0291CD1}" type="slidenum">
              <a:rPr lang="en-US" smtClean="0"/>
              <a:t>5</a:t>
            </a:fld>
            <a:endParaRPr lang="en-US" dirty="0"/>
          </a:p>
        </p:txBody>
      </p:sp>
    </p:spTree>
    <p:extLst>
      <p:ext uri="{BB962C8B-B14F-4D97-AF65-F5344CB8AC3E}">
        <p14:creationId xmlns:p14="http://schemas.microsoft.com/office/powerpoint/2010/main" val="530842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DFB26-3D43-4AF9-8B97-275ED0291CD1}" type="slidenum">
              <a:rPr lang="en-US" smtClean="0"/>
              <a:t>6</a:t>
            </a:fld>
            <a:endParaRPr lang="en-US" dirty="0"/>
          </a:p>
        </p:txBody>
      </p:sp>
    </p:spTree>
    <p:extLst>
      <p:ext uri="{BB962C8B-B14F-4D97-AF65-F5344CB8AC3E}">
        <p14:creationId xmlns:p14="http://schemas.microsoft.com/office/powerpoint/2010/main" val="133723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DFB26-3D43-4AF9-8B97-275ED0291CD1}" type="slidenum">
              <a:rPr lang="en-US" smtClean="0"/>
              <a:t>7</a:t>
            </a:fld>
            <a:endParaRPr lang="en-US" dirty="0"/>
          </a:p>
        </p:txBody>
      </p:sp>
    </p:spTree>
    <p:extLst>
      <p:ext uri="{BB962C8B-B14F-4D97-AF65-F5344CB8AC3E}">
        <p14:creationId xmlns:p14="http://schemas.microsoft.com/office/powerpoint/2010/main" val="2976498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DFB26-3D43-4AF9-8B97-275ED0291CD1}" type="slidenum">
              <a:rPr lang="en-US" smtClean="0"/>
              <a:t>8</a:t>
            </a:fld>
            <a:endParaRPr lang="en-US" dirty="0"/>
          </a:p>
        </p:txBody>
      </p:sp>
    </p:spTree>
    <p:extLst>
      <p:ext uri="{BB962C8B-B14F-4D97-AF65-F5344CB8AC3E}">
        <p14:creationId xmlns:p14="http://schemas.microsoft.com/office/powerpoint/2010/main" val="1467055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DFB26-3D43-4AF9-8B97-275ED0291CD1}" type="slidenum">
              <a:rPr lang="en-US" smtClean="0"/>
              <a:t>9</a:t>
            </a:fld>
            <a:endParaRPr lang="en-US" dirty="0"/>
          </a:p>
        </p:txBody>
      </p:sp>
    </p:spTree>
    <p:extLst>
      <p:ext uri="{BB962C8B-B14F-4D97-AF65-F5344CB8AC3E}">
        <p14:creationId xmlns:p14="http://schemas.microsoft.com/office/powerpoint/2010/main" val="2207559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DFB26-3D43-4AF9-8B97-275ED0291CD1}" type="slidenum">
              <a:rPr lang="en-US" smtClean="0"/>
              <a:t>10</a:t>
            </a:fld>
            <a:endParaRPr lang="en-US" dirty="0"/>
          </a:p>
        </p:txBody>
      </p:sp>
    </p:spTree>
    <p:extLst>
      <p:ext uri="{BB962C8B-B14F-4D97-AF65-F5344CB8AC3E}">
        <p14:creationId xmlns:p14="http://schemas.microsoft.com/office/powerpoint/2010/main" val="3278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DFB26-3D43-4AF9-8B97-275ED0291CD1}" type="slidenum">
              <a:rPr lang="en-US" smtClean="0"/>
              <a:t>11</a:t>
            </a:fld>
            <a:endParaRPr lang="en-US" dirty="0"/>
          </a:p>
        </p:txBody>
      </p:sp>
    </p:spTree>
    <p:extLst>
      <p:ext uri="{BB962C8B-B14F-4D97-AF65-F5344CB8AC3E}">
        <p14:creationId xmlns:p14="http://schemas.microsoft.com/office/powerpoint/2010/main" val="3088752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DFB26-3D43-4AF9-8B97-275ED0291CD1}" type="slidenum">
              <a:rPr lang="en-US" smtClean="0"/>
              <a:t>12</a:t>
            </a:fld>
            <a:endParaRPr lang="en-US" dirty="0"/>
          </a:p>
        </p:txBody>
      </p:sp>
    </p:spTree>
    <p:extLst>
      <p:ext uri="{BB962C8B-B14F-4D97-AF65-F5344CB8AC3E}">
        <p14:creationId xmlns:p14="http://schemas.microsoft.com/office/powerpoint/2010/main" val="373654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AED27B00-7C31-46E9-964B-E72087BBC901}" type="datetimeFigureOut">
              <a:rPr lang="en-US" smtClean="0"/>
              <a:pPr/>
              <a:t>7/21/2020</a:t>
            </a:fld>
            <a:endParaRPr lang="en-US" dirty="0"/>
          </a:p>
        </p:txBody>
      </p:sp>
      <p:sp>
        <p:nvSpPr>
          <p:cNvPr id="8" name="Slide Number Placeholder 7"/>
          <p:cNvSpPr>
            <a:spLocks noGrp="1"/>
          </p:cNvSpPr>
          <p:nvPr>
            <p:ph type="sldNum" sz="quarter" idx="11"/>
          </p:nvPr>
        </p:nvSpPr>
        <p:spPr/>
        <p:txBody>
          <a:bodyPr/>
          <a:lstStyle/>
          <a:p>
            <a:fld id="{F672FC31-DCD8-40BF-8A03-230CDFEBC345}"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D27B00-7C31-46E9-964B-E72087BBC901}" type="datetimeFigureOut">
              <a:rPr lang="en-US" smtClean="0"/>
              <a:pPr/>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72FC31-DCD8-40BF-8A03-230CDFEBC34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D27B00-7C31-46E9-964B-E72087BBC901}" type="datetimeFigureOut">
              <a:rPr lang="en-US" smtClean="0"/>
              <a:pPr/>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72FC31-DCD8-40BF-8A03-230CDFEBC34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27B00-7C31-46E9-964B-E72087BBC901}" type="datetimeFigureOut">
              <a:rPr lang="en-US" smtClean="0"/>
              <a:pPr/>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72FC31-DCD8-40BF-8A03-230CDFEBC34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2"/>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6"/>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27B00-7C31-46E9-964B-E72087BBC901}" type="datetimeFigureOut">
              <a:rPr lang="en-US" smtClean="0"/>
              <a:pPr/>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72FC31-DCD8-40BF-8A03-230CDFEBC345}" type="slidenum">
              <a:rPr lang="en-US" smtClean="0"/>
              <a:pPr/>
              <a:t>‹#›</a:t>
            </a:fld>
            <a:endParaRPr lang="en-US" dirty="0"/>
          </a:p>
        </p:txBody>
      </p:sp>
      <p:sp>
        <p:nvSpPr>
          <p:cNvPr id="7" name="Oval 6"/>
          <p:cNvSpPr/>
          <p:nvPr/>
        </p:nvSpPr>
        <p:spPr>
          <a:xfrm>
            <a:off x="4495803"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6"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31"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3"/>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D27B00-7C31-46E9-964B-E72087BBC901}" type="datetimeFigureOut">
              <a:rPr lang="en-US" smtClean="0"/>
              <a:pPr/>
              <a:t>7/21/2020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72FC31-DCD8-40BF-8A03-230CDFEBC345}" type="slidenum">
              <a:rPr lang="en-US" smtClean="0"/>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5"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AED27B00-7C31-46E9-964B-E72087BBC901}" type="datetimeFigureOut">
              <a:rPr lang="en-US" smtClean="0"/>
              <a:pPr/>
              <a:t>7/21/2020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672FC31-DCD8-40BF-8A03-230CDFEBC345}" type="slidenum">
              <a:rPr lang="en-US" smtClean="0"/>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51"/>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D27B00-7C31-46E9-964B-E72087BBC901}" type="datetimeFigureOut">
              <a:rPr lang="en-US" smtClean="0"/>
              <a:pPr/>
              <a:t>7/21/2020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672FC31-DCD8-40BF-8A03-230CDFEBC34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27B00-7C31-46E9-964B-E72087BBC901}" type="datetimeFigureOut">
              <a:rPr lang="en-US" smtClean="0"/>
              <a:pPr/>
              <a:t>7/21/2020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672FC31-DCD8-40BF-8A03-230CDFEBC34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92"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41" y="273053"/>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92" y="2438403"/>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D27B00-7C31-46E9-964B-E72087BBC901}" type="datetimeFigureOut">
              <a:rPr lang="en-US" smtClean="0"/>
              <a:pPr/>
              <a:t>7/21/2020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72FC31-DCD8-40BF-8A03-230CDFEBC34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7"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D27B00-7C31-46E9-964B-E72087BBC901}" type="datetimeFigureOut">
              <a:rPr lang="en-US" smtClean="0"/>
              <a:pPr/>
              <a:t>7/21/2020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72FC31-DCD8-40BF-8A03-230CDFEBC34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51" y="6356353"/>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ED27B00-7C31-46E9-964B-E72087BBC901}" type="datetimeFigureOut">
              <a:rPr lang="en-US" smtClean="0"/>
              <a:pPr/>
              <a:t>7/21/2020</a:t>
            </a:fld>
            <a:endParaRPr lang="en-US" dirty="0"/>
          </a:p>
        </p:txBody>
      </p:sp>
      <p:sp>
        <p:nvSpPr>
          <p:cNvPr id="5" name="Footer Placeholder 4"/>
          <p:cNvSpPr>
            <a:spLocks noGrp="1"/>
          </p:cNvSpPr>
          <p:nvPr>
            <p:ph type="ftr" sz="quarter" idx="3"/>
          </p:nvPr>
        </p:nvSpPr>
        <p:spPr>
          <a:xfrm>
            <a:off x="659169" y="6356353"/>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82" y="6356353"/>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F672FC31-DCD8-40BF-8A03-230CDFEBC345}" type="slidenum">
              <a:rPr lang="en-US" smtClean="0"/>
              <a:pPr/>
              <a:t>‹#›</a:t>
            </a:fld>
            <a:endParaRPr lang="en-US" dirty="0"/>
          </a:p>
        </p:txBody>
      </p:sp>
      <p:sp>
        <p:nvSpPr>
          <p:cNvPr id="7" name="Oval 6"/>
          <p:cNvSpPr/>
          <p:nvPr/>
        </p:nvSpPr>
        <p:spPr>
          <a:xfrm>
            <a:off x="8457763" y="6499386"/>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6"/>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10" advClick="0" advTm="10000">
        <p:wipe/>
      </p:transition>
    </mc:Choice>
    <mc:Fallback xmlns="">
      <p:transition advClick="0" advTm="10000">
        <p:wipe/>
      </p:transition>
    </mc:Fallback>
  </mc:AlternateConten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www.vspa.com/pleiku-sutherland-gary-painting-1.ht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g"/><Relationship Id="rId4" Type="http://schemas.openxmlformats.org/officeDocument/2006/relationships/image" Target="../media/image43.jpeg"/></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gif"/><Relationship Id="rId4" Type="http://schemas.openxmlformats.org/officeDocument/2006/relationships/image" Target="../media/image18.jpeg"/><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454"/>
            <a:ext cx="9144000" cy="6880746"/>
          </a:xfrm>
          <a:prstGeom prst="rect">
            <a:avLst/>
          </a:prstGeom>
        </p:spPr>
      </p:pic>
      <p:sp>
        <p:nvSpPr>
          <p:cNvPr id="6" name="TextBox 5"/>
          <p:cNvSpPr txBox="1"/>
          <p:nvPr/>
        </p:nvSpPr>
        <p:spPr>
          <a:xfrm>
            <a:off x="762000" y="5105400"/>
            <a:ext cx="7821162" cy="1569660"/>
          </a:xfrm>
          <a:prstGeom prst="rect">
            <a:avLst/>
          </a:prstGeom>
          <a:noFill/>
        </p:spPr>
        <p:txBody>
          <a:bodyPr wrap="square" rtlCol="0">
            <a:spAutoFit/>
          </a:bodyPr>
          <a:lstStyle/>
          <a:p>
            <a:pPr algn="ctr"/>
            <a:r>
              <a:rPr lang="en-US" sz="4800" b="1" dirty="0">
                <a:solidFill>
                  <a:srgbClr val="FFC000"/>
                </a:solidFill>
                <a:latin typeface="OkayD" panose="020D0806030108070604" pitchFamily="34" charset="0"/>
              </a:rPr>
              <a:t>633</a:t>
            </a:r>
            <a:r>
              <a:rPr lang="en-US" sz="4800" b="1" baseline="30000" dirty="0">
                <a:solidFill>
                  <a:srgbClr val="FFC000"/>
                </a:solidFill>
                <a:latin typeface="OkayD" panose="020D0806030108070604" pitchFamily="34" charset="0"/>
              </a:rPr>
              <a:t>RD</a:t>
            </a:r>
            <a:r>
              <a:rPr lang="en-US" sz="4800" b="1" dirty="0">
                <a:solidFill>
                  <a:srgbClr val="FFC000"/>
                </a:solidFill>
                <a:latin typeface="OkayD" panose="020D0806030108070604" pitchFamily="34" charset="0"/>
              </a:rPr>
              <a:t> Security Police</a:t>
            </a:r>
            <a:r>
              <a:rPr lang="en-US" sz="4800" b="1" baseline="30000" dirty="0">
                <a:solidFill>
                  <a:srgbClr val="FFC000"/>
                </a:solidFill>
                <a:latin typeface="OkayD" panose="020D0806030108070604" pitchFamily="34" charset="0"/>
              </a:rPr>
              <a:t>  </a:t>
            </a:r>
            <a:r>
              <a:rPr lang="en-US" sz="4800" b="1" dirty="0">
                <a:solidFill>
                  <a:srgbClr val="FFC000"/>
                </a:solidFill>
                <a:latin typeface="OkayD" panose="020D0806030108070604" pitchFamily="34" charset="0"/>
              </a:rPr>
              <a:t>Squadron</a:t>
            </a:r>
          </a:p>
          <a:p>
            <a:pPr algn="ctr"/>
            <a:r>
              <a:rPr lang="en-US" sz="4800" b="1" dirty="0">
                <a:solidFill>
                  <a:srgbClr val="FFC000"/>
                </a:solidFill>
                <a:latin typeface="OkayD" panose="020D0806030108070604" pitchFamily="34" charset="0"/>
              </a:rPr>
              <a:t>Pleiku Air Base Vietnam</a:t>
            </a:r>
          </a:p>
        </p:txBody>
      </p:sp>
      <p:pic>
        <p:nvPicPr>
          <p:cNvPr id="9" name="Picture 5" descr="A2C Larry Sutherland, USAF 822d Combat Security Police Squadron, Pleiku AB, RVN">
            <a:hlinkClick r:id="rId4"/>
            <a:extLst>
              <a:ext uri="{FF2B5EF4-FFF2-40B4-BE49-F238E27FC236}">
                <a16:creationId xmlns:a16="http://schemas.microsoft.com/office/drawing/2014/main" id="{3735528D-6E9C-4E09-A3CD-697CE3C96E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04800"/>
            <a:ext cx="2258632" cy="3011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2149387"/>
      </p:ext>
    </p:extLst>
  </p:cSld>
  <p:clrMapOvr>
    <a:masterClrMapping/>
  </p:clrMapOvr>
  <mc:AlternateContent xmlns:mc="http://schemas.openxmlformats.org/markup-compatibility/2006" xmlns:p14="http://schemas.microsoft.com/office/powerpoint/2010/main">
    <mc:Choice Requires="p14">
      <p:transition spd="slow" p14:dur="1500" advClick="0" advTm="10000">
        <p:split orient="vert"/>
      </p:transition>
    </mc:Choice>
    <mc:Fallback xmlns="">
      <p:transition spd="slow" advClick="0" advTm="10000">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4" descr="http://t0.gstatic.com/images?q=tbn:ANd9GcTjYg-YoeLvHEDL_zDuu9Ntyf1BnwBkbIDCCnCQNAsBghTTOMlHV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50292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2.bp.blogspot.com/_k07pirzBU34/S-_g-jmOLQI/AAAAAAAAEnU/dAdh_OdKxAE/s400/M49A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52400"/>
            <a:ext cx="3378292" cy="29337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bobshermanspage.com/TSN%20Flares%206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1" y="2819400"/>
            <a:ext cx="5257800" cy="39243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10200" y="3009900"/>
            <a:ext cx="3378292" cy="3619500"/>
          </a:xfrm>
          <a:prstGeom prst="rect">
            <a:avLst/>
          </a:prstGeom>
        </p:spPr>
      </p:pic>
      <p:sp>
        <p:nvSpPr>
          <p:cNvPr id="3" name="TextBox 2">
            <a:extLst>
              <a:ext uri="{FF2B5EF4-FFF2-40B4-BE49-F238E27FC236}">
                <a16:creationId xmlns:a16="http://schemas.microsoft.com/office/drawing/2014/main" id="{E68725AF-A227-4AC5-9BB8-ECE07050B6FA}"/>
              </a:ext>
            </a:extLst>
          </p:cNvPr>
          <p:cNvSpPr txBox="1"/>
          <p:nvPr/>
        </p:nvSpPr>
        <p:spPr>
          <a:xfrm>
            <a:off x="914400" y="304800"/>
            <a:ext cx="1890261" cy="369332"/>
          </a:xfrm>
          <a:prstGeom prst="rect">
            <a:avLst/>
          </a:prstGeom>
          <a:noFill/>
        </p:spPr>
        <p:txBody>
          <a:bodyPr wrap="none" rtlCol="0">
            <a:spAutoFit/>
          </a:bodyPr>
          <a:lstStyle/>
          <a:p>
            <a:r>
              <a:rPr lang="en-US" b="1" dirty="0">
                <a:solidFill>
                  <a:schemeClr val="accent5">
                    <a:lumMod val="20000"/>
                    <a:lumOff val="80000"/>
                  </a:schemeClr>
                </a:solidFill>
              </a:rPr>
              <a:t>Hand Slap Flare</a:t>
            </a:r>
          </a:p>
        </p:txBody>
      </p:sp>
      <p:sp>
        <p:nvSpPr>
          <p:cNvPr id="4" name="TextBox 3">
            <a:extLst>
              <a:ext uri="{FF2B5EF4-FFF2-40B4-BE49-F238E27FC236}">
                <a16:creationId xmlns:a16="http://schemas.microsoft.com/office/drawing/2014/main" id="{053D1F0C-4426-4F33-844F-241839BEEED0}"/>
              </a:ext>
            </a:extLst>
          </p:cNvPr>
          <p:cNvSpPr txBox="1"/>
          <p:nvPr/>
        </p:nvSpPr>
        <p:spPr>
          <a:xfrm>
            <a:off x="5537764" y="381000"/>
            <a:ext cx="1212704" cy="369332"/>
          </a:xfrm>
          <a:prstGeom prst="rect">
            <a:avLst/>
          </a:prstGeom>
          <a:noFill/>
        </p:spPr>
        <p:txBody>
          <a:bodyPr wrap="none" rtlCol="0">
            <a:spAutoFit/>
          </a:bodyPr>
          <a:lstStyle/>
          <a:p>
            <a:r>
              <a:rPr lang="en-US" b="1" dirty="0"/>
              <a:t>Trip Flare</a:t>
            </a:r>
          </a:p>
        </p:txBody>
      </p:sp>
      <p:sp>
        <p:nvSpPr>
          <p:cNvPr id="5" name="TextBox 4">
            <a:extLst>
              <a:ext uri="{FF2B5EF4-FFF2-40B4-BE49-F238E27FC236}">
                <a16:creationId xmlns:a16="http://schemas.microsoft.com/office/drawing/2014/main" id="{65B2A5E8-2624-4FD9-8337-376B4910A27E}"/>
              </a:ext>
            </a:extLst>
          </p:cNvPr>
          <p:cNvSpPr txBox="1"/>
          <p:nvPr/>
        </p:nvSpPr>
        <p:spPr>
          <a:xfrm>
            <a:off x="838200" y="3276600"/>
            <a:ext cx="914400" cy="369332"/>
          </a:xfrm>
          <a:prstGeom prst="rect">
            <a:avLst/>
          </a:prstGeom>
          <a:noFill/>
        </p:spPr>
        <p:txBody>
          <a:bodyPr wrap="square" rtlCol="0">
            <a:spAutoFit/>
          </a:bodyPr>
          <a:lstStyle/>
          <a:p>
            <a:r>
              <a:rPr lang="en-US" dirty="0"/>
              <a:t>A</a:t>
            </a:r>
          </a:p>
        </p:txBody>
      </p:sp>
      <p:sp>
        <p:nvSpPr>
          <p:cNvPr id="6" name="TextBox 5">
            <a:extLst>
              <a:ext uri="{FF2B5EF4-FFF2-40B4-BE49-F238E27FC236}">
                <a16:creationId xmlns:a16="http://schemas.microsoft.com/office/drawing/2014/main" id="{E2467D9A-40D4-4495-AA48-A0AEFAE98951}"/>
              </a:ext>
            </a:extLst>
          </p:cNvPr>
          <p:cNvSpPr txBox="1"/>
          <p:nvPr/>
        </p:nvSpPr>
        <p:spPr>
          <a:xfrm>
            <a:off x="685800" y="3276600"/>
            <a:ext cx="3153427" cy="369332"/>
          </a:xfrm>
          <a:prstGeom prst="rect">
            <a:avLst/>
          </a:prstGeom>
          <a:noFill/>
        </p:spPr>
        <p:txBody>
          <a:bodyPr wrap="none" rtlCol="0">
            <a:spAutoFit/>
          </a:bodyPr>
          <a:lstStyle/>
          <a:p>
            <a:r>
              <a:rPr lang="en-US" b="1" dirty="0">
                <a:solidFill>
                  <a:schemeClr val="bg1"/>
                </a:solidFill>
              </a:rPr>
              <a:t>Air drop and artillery flares </a:t>
            </a:r>
          </a:p>
        </p:txBody>
      </p:sp>
    </p:spTree>
    <p:extLst>
      <p:ext uri="{BB962C8B-B14F-4D97-AF65-F5344CB8AC3E}">
        <p14:creationId xmlns:p14="http://schemas.microsoft.com/office/powerpoint/2010/main" val="2444554023"/>
      </p:ext>
    </p:extLst>
  </p:cSld>
  <p:clrMapOvr>
    <a:masterClrMapping/>
  </p:clrMapOvr>
  <mc:AlternateContent xmlns:mc="http://schemas.openxmlformats.org/markup-compatibility/2006" xmlns:p14="http://schemas.microsoft.com/office/powerpoint/2010/main">
    <mc:Choice Requires="p14">
      <p:transition spd="slow" p14:dur="1500" advClick="0" advTm="10000">
        <p:split orient="vert"/>
      </p:transition>
    </mc:Choice>
    <mc:Fallback xmlns="">
      <p:transition spd="slow" advClick="0" advTm="10000">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9" y="2277"/>
            <a:ext cx="4539575" cy="357912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5781" y="2276"/>
            <a:ext cx="4698223" cy="357912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5781" y="3581401"/>
            <a:ext cx="4682299" cy="3301621"/>
          </a:xfrm>
          <a:prstGeom prst="rect">
            <a:avLst/>
          </a:prstGeom>
        </p:spPr>
      </p:pic>
      <p:pic>
        <p:nvPicPr>
          <p:cNvPr id="7" name="Picture 2" descr="http://t0.gstatic.com/images?q=tbn:ANd9GcTMm8AwP7HJQCsOWIX-IEq43tAlECrbx6u4kXy1DG7bLdFU8c_l2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544438"/>
            <a:ext cx="4445781" cy="33385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D45041E-C156-49A6-8078-2ECE4CBFBD87}"/>
              </a:ext>
            </a:extLst>
          </p:cNvPr>
          <p:cNvSpPr txBox="1"/>
          <p:nvPr/>
        </p:nvSpPr>
        <p:spPr>
          <a:xfrm>
            <a:off x="381000" y="2743200"/>
            <a:ext cx="3400290" cy="369332"/>
          </a:xfrm>
          <a:prstGeom prst="rect">
            <a:avLst/>
          </a:prstGeom>
          <a:noFill/>
        </p:spPr>
        <p:txBody>
          <a:bodyPr wrap="none" rtlCol="0">
            <a:spAutoFit/>
          </a:bodyPr>
          <a:lstStyle/>
          <a:p>
            <a:r>
              <a:rPr lang="en-US" b="1" dirty="0">
                <a:solidFill>
                  <a:srgbClr val="FFC000"/>
                </a:solidFill>
                <a:latin typeface="Arial" panose="020B0604020202020204" pitchFamily="34" charset="0"/>
                <a:cs typeface="Arial" panose="020B0604020202020204" pitchFamily="34" charset="0"/>
              </a:rPr>
              <a:t>822</a:t>
            </a:r>
            <a:r>
              <a:rPr lang="en-US" b="1" baseline="30000" dirty="0">
                <a:solidFill>
                  <a:srgbClr val="FFC000"/>
                </a:solidFill>
                <a:latin typeface="Arial" panose="020B0604020202020204" pitchFamily="34" charset="0"/>
                <a:cs typeface="Arial" panose="020B0604020202020204" pitchFamily="34" charset="0"/>
              </a:rPr>
              <a:t>nd</a:t>
            </a:r>
            <a:r>
              <a:rPr lang="en-US" b="1" dirty="0">
                <a:solidFill>
                  <a:srgbClr val="FFC000"/>
                </a:solidFill>
                <a:latin typeface="Arial" panose="020B0604020202020204" pitchFamily="34" charset="0"/>
                <a:cs typeface="Arial" panose="020B0604020202020204" pitchFamily="34" charset="0"/>
              </a:rPr>
              <a:t> Combat Security Police</a:t>
            </a:r>
          </a:p>
        </p:txBody>
      </p:sp>
      <p:sp>
        <p:nvSpPr>
          <p:cNvPr id="6" name="TextBox 5">
            <a:extLst>
              <a:ext uri="{FF2B5EF4-FFF2-40B4-BE49-F238E27FC236}">
                <a16:creationId xmlns:a16="http://schemas.microsoft.com/office/drawing/2014/main" id="{40BCD6A0-FF38-439B-9547-3EF8681B870C}"/>
              </a:ext>
            </a:extLst>
          </p:cNvPr>
          <p:cNvSpPr txBox="1"/>
          <p:nvPr/>
        </p:nvSpPr>
        <p:spPr>
          <a:xfrm>
            <a:off x="5867400" y="2362200"/>
            <a:ext cx="2480166" cy="646331"/>
          </a:xfrm>
          <a:prstGeom prst="rect">
            <a:avLst/>
          </a:prstGeom>
          <a:noFill/>
        </p:spPr>
        <p:txBody>
          <a:bodyPr wrap="none" rtlCol="0">
            <a:spAutoFit/>
          </a:bodyPr>
          <a:lstStyle/>
          <a:p>
            <a:pPr algn="ctr"/>
            <a:r>
              <a:rPr lang="en-US" b="1" dirty="0">
                <a:solidFill>
                  <a:srgbClr val="FFC000"/>
                </a:solidFill>
                <a:latin typeface="Arial" panose="020B0604020202020204" pitchFamily="34" charset="0"/>
                <a:cs typeface="Arial" panose="020B0604020202020204" pitchFamily="34" charset="0"/>
              </a:rPr>
              <a:t>M-151 Jeep with M-2 </a:t>
            </a:r>
          </a:p>
          <a:p>
            <a:pPr algn="ctr"/>
            <a:r>
              <a:rPr lang="en-US" b="1" dirty="0">
                <a:solidFill>
                  <a:srgbClr val="FFC000"/>
                </a:solidFill>
                <a:latin typeface="Arial" panose="020B0604020202020204" pitchFamily="34" charset="0"/>
                <a:cs typeface="Arial" panose="020B0604020202020204" pitchFamily="34" charset="0"/>
              </a:rPr>
              <a:t>50 Cal</a:t>
            </a:r>
          </a:p>
        </p:txBody>
      </p:sp>
      <p:sp>
        <p:nvSpPr>
          <p:cNvPr id="8" name="TextBox 7">
            <a:extLst>
              <a:ext uri="{FF2B5EF4-FFF2-40B4-BE49-F238E27FC236}">
                <a16:creationId xmlns:a16="http://schemas.microsoft.com/office/drawing/2014/main" id="{1E3015EA-F237-471F-BD6A-21DACD7C4AD3}"/>
              </a:ext>
            </a:extLst>
          </p:cNvPr>
          <p:cNvSpPr txBox="1"/>
          <p:nvPr/>
        </p:nvSpPr>
        <p:spPr>
          <a:xfrm>
            <a:off x="5753581" y="5372510"/>
            <a:ext cx="2082621" cy="646331"/>
          </a:xfrm>
          <a:prstGeom prst="rect">
            <a:avLst/>
          </a:prstGeom>
          <a:noFill/>
        </p:spPr>
        <p:txBody>
          <a:bodyPr wrap="none" rtlCol="0">
            <a:spAutoFit/>
          </a:bodyPr>
          <a:lstStyle/>
          <a:p>
            <a:r>
              <a:rPr lang="en-US" b="1" dirty="0">
                <a:solidFill>
                  <a:srgbClr val="FFC000"/>
                </a:solidFill>
                <a:latin typeface="Arial" panose="020B0604020202020204" pitchFamily="34" charset="0"/>
                <a:cs typeface="Arial" panose="020B0604020202020204" pitchFamily="34" charset="0"/>
              </a:rPr>
              <a:t> M706 Armored</a:t>
            </a:r>
          </a:p>
          <a:p>
            <a:r>
              <a:rPr lang="en-US" b="1" dirty="0">
                <a:solidFill>
                  <a:srgbClr val="FFC000"/>
                </a:solidFill>
                <a:latin typeface="Arial" panose="020B0604020202020204" pitchFamily="34" charset="0"/>
                <a:cs typeface="Arial" panose="020B0604020202020204" pitchFamily="34" charset="0"/>
              </a:rPr>
              <a:t>Personnel carrier</a:t>
            </a:r>
          </a:p>
        </p:txBody>
      </p:sp>
      <p:sp>
        <p:nvSpPr>
          <p:cNvPr id="9" name="TextBox 8">
            <a:extLst>
              <a:ext uri="{FF2B5EF4-FFF2-40B4-BE49-F238E27FC236}">
                <a16:creationId xmlns:a16="http://schemas.microsoft.com/office/drawing/2014/main" id="{49E8F31F-2DD9-4EB2-8155-0740C22A461F}"/>
              </a:ext>
            </a:extLst>
          </p:cNvPr>
          <p:cNvSpPr txBox="1"/>
          <p:nvPr/>
        </p:nvSpPr>
        <p:spPr>
          <a:xfrm>
            <a:off x="807880" y="5300754"/>
            <a:ext cx="2467342" cy="369332"/>
          </a:xfrm>
          <a:prstGeom prst="rect">
            <a:avLst/>
          </a:prstGeom>
          <a:noFill/>
        </p:spPr>
        <p:txBody>
          <a:bodyPr wrap="none" rtlCol="0">
            <a:spAutoFit/>
          </a:bodyPr>
          <a:lstStyle/>
          <a:p>
            <a:r>
              <a:rPr lang="en-US" b="1" dirty="0">
                <a:solidFill>
                  <a:srgbClr val="FFC000"/>
                </a:solidFill>
                <a:latin typeface="Arial" panose="020B0604020202020204" pitchFamily="34" charset="0"/>
                <a:cs typeface="Arial" panose="020B0604020202020204" pitchFamily="34" charset="0"/>
              </a:rPr>
              <a:t>M40 Recoilless Rifle </a:t>
            </a:r>
          </a:p>
        </p:txBody>
      </p:sp>
    </p:spTree>
    <p:extLst>
      <p:ext uri="{BB962C8B-B14F-4D97-AF65-F5344CB8AC3E}">
        <p14:creationId xmlns:p14="http://schemas.microsoft.com/office/powerpoint/2010/main" val="1122074780"/>
      </p:ext>
    </p:extLst>
  </p:cSld>
  <p:clrMapOvr>
    <a:masterClrMapping/>
  </p:clrMapOvr>
  <mc:AlternateContent xmlns:mc="http://schemas.openxmlformats.org/markup-compatibility/2006" xmlns:p14="http://schemas.microsoft.com/office/powerpoint/2010/main">
    <mc:Choice Requires="p14">
      <p:transition spd="slow" p14:dur="1500" advClick="0" advTm="10000">
        <p:split orient="vert"/>
      </p:transition>
    </mc:Choice>
    <mc:Fallback xmlns="">
      <p:transition spd="slow" advClick="0" advTm="10000">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http://www.wephaus.com/prodimages/2937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54220"/>
            <a:ext cx="4206903" cy="39095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11089" y="392555"/>
            <a:ext cx="4554004" cy="461665"/>
          </a:xfrm>
          <a:prstGeom prst="rect">
            <a:avLst/>
          </a:prstGeom>
          <a:noFill/>
        </p:spPr>
        <p:txBody>
          <a:bodyPr wrap="none" rtlCol="0">
            <a:spAutoFit/>
          </a:bodyPr>
          <a:lstStyle/>
          <a:p>
            <a:r>
              <a:rPr lang="en-US" sz="2400" dirty="0">
                <a:latin typeface="Arial Black" pitchFamily="34" charset="0"/>
              </a:rPr>
              <a:t>On duty meals (C Rations)</a:t>
            </a:r>
          </a:p>
        </p:txBody>
      </p:sp>
      <p:pic>
        <p:nvPicPr>
          <p:cNvPr id="3074" name="Picture 2" descr="http://www.georgia-outfitters.com/images/C_ration_box_op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6503" y="854220"/>
            <a:ext cx="3765930" cy="390952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ussskagit.org/memorabilia/canopen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3453" y="4763744"/>
            <a:ext cx="3617093" cy="1915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570699"/>
      </p:ext>
    </p:extLst>
  </p:cSld>
  <p:clrMapOvr>
    <a:masterClrMapping/>
  </p:clrMapOvr>
  <mc:AlternateContent xmlns:mc="http://schemas.openxmlformats.org/markup-compatibility/2006" xmlns:p14="http://schemas.microsoft.com/office/powerpoint/2010/main">
    <mc:Choice Requires="p14">
      <p:transition spd="slow" p14:dur="1500" advClick="0" advTm="10000">
        <p:split orient="vert"/>
      </p:transition>
    </mc:Choice>
    <mc:Fallback xmlns="">
      <p:transition spd="slow" advClick="0" advTm="10000">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617" y="739537"/>
            <a:ext cx="5251822" cy="830997"/>
          </a:xfrm>
          <a:prstGeom prst="rect">
            <a:avLst/>
          </a:prstGeom>
          <a:noFill/>
        </p:spPr>
        <p:txBody>
          <a:bodyPr wrap="none" rtlCol="0">
            <a:spAutoFit/>
          </a:bodyPr>
          <a:lstStyle/>
          <a:p>
            <a:pPr algn="ctr"/>
            <a:r>
              <a:rPr lang="en-US" sz="2400" b="1" dirty="0">
                <a:latin typeface="FormalScrp421 BT" pitchFamily="66" charset="0"/>
              </a:rPr>
              <a:t>VC/NVA ATTACKS ON PLEIKU AIR BASE</a:t>
            </a:r>
          </a:p>
          <a:p>
            <a:pPr algn="ctr"/>
            <a:r>
              <a:rPr lang="en-US" sz="2400" b="1" dirty="0">
                <a:latin typeface="FormalScrp421 BT" pitchFamily="66" charset="0"/>
              </a:rPr>
              <a:t>1966-1972</a:t>
            </a:r>
          </a:p>
        </p:txBody>
      </p:sp>
      <p:sp>
        <p:nvSpPr>
          <p:cNvPr id="3" name="TextBox 2"/>
          <p:cNvSpPr txBox="1"/>
          <p:nvPr/>
        </p:nvSpPr>
        <p:spPr>
          <a:xfrm>
            <a:off x="609600" y="2057400"/>
            <a:ext cx="7898316" cy="4062651"/>
          </a:xfrm>
          <a:prstGeom prst="rect">
            <a:avLst/>
          </a:prstGeom>
          <a:noFill/>
        </p:spPr>
        <p:txBody>
          <a:bodyPr wrap="none" rtlCol="0">
            <a:spAutoFit/>
          </a:bodyPr>
          <a:lstStyle/>
          <a:p>
            <a:r>
              <a:rPr lang="en-US" sz="2400" b="1" u="sng" dirty="0">
                <a:latin typeface="Arial" pitchFamily="34" charset="0"/>
                <a:cs typeface="Arial" pitchFamily="34" charset="0"/>
              </a:rPr>
              <a:t>ATTACKS</a:t>
            </a:r>
            <a:r>
              <a:rPr lang="en-US" sz="2400" b="1" dirty="0">
                <a:latin typeface="Arial" pitchFamily="34" charset="0"/>
                <a:cs typeface="Arial" pitchFamily="34" charset="0"/>
              </a:rPr>
              <a:t>		</a:t>
            </a:r>
            <a:r>
              <a:rPr lang="en-US" sz="2400" b="1" u="sng" dirty="0">
                <a:latin typeface="Arial" pitchFamily="34" charset="0"/>
                <a:cs typeface="Arial" pitchFamily="34" charset="0"/>
              </a:rPr>
              <a:t>AIRCRAFT LOSES</a:t>
            </a:r>
            <a:r>
              <a:rPr lang="en-US" sz="2400" b="1" dirty="0">
                <a:latin typeface="Arial" pitchFamily="34" charset="0"/>
                <a:cs typeface="Arial" pitchFamily="34" charset="0"/>
              </a:rPr>
              <a:t>		</a:t>
            </a:r>
            <a:r>
              <a:rPr lang="en-US" sz="2400" b="1" u="sng" dirty="0">
                <a:latin typeface="Arial" pitchFamily="34" charset="0"/>
                <a:cs typeface="Arial" pitchFamily="34" charset="0"/>
              </a:rPr>
              <a:t>WIA/KIA</a:t>
            </a:r>
          </a:p>
          <a:p>
            <a:endParaRPr lang="en-US" sz="2400" b="1" u="sng" dirty="0">
              <a:latin typeface="Arial" pitchFamily="34" charset="0"/>
              <a:cs typeface="Arial" pitchFamily="34" charset="0"/>
            </a:endParaRPr>
          </a:p>
          <a:p>
            <a:r>
              <a:rPr lang="en-US" sz="2400" b="1" dirty="0">
                <a:latin typeface="Arial" pitchFamily="34" charset="0"/>
                <a:cs typeface="Arial" pitchFamily="34" charset="0"/>
              </a:rPr>
              <a:t>40/395RDS		   6DES/70DAM		   52/9</a:t>
            </a:r>
          </a:p>
          <a:p>
            <a:endParaRPr lang="en-US" sz="2400" b="1" dirty="0">
              <a:latin typeface="Arial" pitchFamily="34" charset="0"/>
              <a:cs typeface="Arial" pitchFamily="34" charset="0"/>
            </a:endParaRPr>
          </a:p>
          <a:p>
            <a:r>
              <a:rPr lang="en-US" sz="2400" b="1" dirty="0">
                <a:latin typeface="Arial" pitchFamily="34" charset="0"/>
                <a:cs typeface="Arial" pitchFamily="34" charset="0"/>
              </a:rPr>
              <a:t>Attacks where comprised mostly of sand-off attacks </a:t>
            </a:r>
          </a:p>
          <a:p>
            <a:r>
              <a:rPr lang="en-US" sz="2400" b="1" dirty="0">
                <a:latin typeface="Arial" pitchFamily="34" charset="0"/>
                <a:cs typeface="Arial" pitchFamily="34" charset="0"/>
              </a:rPr>
              <a:t>with 122mm rockets and 82mm mortar.</a:t>
            </a:r>
          </a:p>
          <a:p>
            <a:endParaRPr lang="en-US" sz="2400" b="1" dirty="0">
              <a:latin typeface="Arial" pitchFamily="34" charset="0"/>
              <a:cs typeface="Arial" pitchFamily="34" charset="0"/>
            </a:endParaRPr>
          </a:p>
          <a:p>
            <a:r>
              <a:rPr lang="en-US" sz="2400" b="1" dirty="0">
                <a:latin typeface="Arial" pitchFamily="34" charset="0"/>
                <a:cs typeface="Arial" pitchFamily="34" charset="0"/>
              </a:rPr>
              <a:t>There were some that included both stand-off and </a:t>
            </a:r>
          </a:p>
          <a:p>
            <a:r>
              <a:rPr lang="en-US" sz="2400" b="1" dirty="0">
                <a:latin typeface="Arial" pitchFamily="34" charset="0"/>
                <a:cs typeface="Arial" pitchFamily="34" charset="0"/>
              </a:rPr>
              <a:t>sapper and sapper alone.</a:t>
            </a:r>
          </a:p>
          <a:p>
            <a:endParaRPr lang="en-US" sz="2400" b="1" dirty="0">
              <a:solidFill>
                <a:srgbClr val="C00000"/>
              </a:solidFill>
              <a:latin typeface="Arial" pitchFamily="34" charset="0"/>
              <a:cs typeface="Arial" pitchFamily="34" charset="0"/>
            </a:endParaRPr>
          </a:p>
          <a:p>
            <a:r>
              <a:rPr lang="en-US" b="1" dirty="0">
                <a:solidFill>
                  <a:srgbClr val="C00000"/>
                </a:solidFill>
              </a:rPr>
              <a:t>		</a:t>
            </a:r>
          </a:p>
        </p:txBody>
      </p:sp>
      <p:pic>
        <p:nvPicPr>
          <p:cNvPr id="4" name="Picture 2" descr="http://t3.gstatic.com/images?q=tbn:ANd9GcSLZmD5guLDVya77ocheEhBZz6DXzLDNUHmADH62GZ7i5et9W18&am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33399"/>
            <a:ext cx="1524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lick to see m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676132"/>
            <a:ext cx="1238533" cy="1238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717817"/>
      </p:ext>
    </p:extLst>
  </p:cSld>
  <p:clrMapOvr>
    <a:masterClrMapping/>
  </p:clrMapOvr>
  <mc:AlternateContent xmlns:mc="http://schemas.openxmlformats.org/markup-compatibility/2006" xmlns:p14="http://schemas.microsoft.com/office/powerpoint/2010/main">
    <mc:Choice Requires="p14">
      <p:transition spd="slow" p14:dur="1500" advClick="0" advTm="10000">
        <p:split orient="vert"/>
      </p:transition>
    </mc:Choice>
    <mc:Fallback xmlns="">
      <p:transition spd="slow" advClick="0" advTm="10000">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32F94E-CE84-4E80-B1F0-5894CF105F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6566" y="11042"/>
            <a:ext cx="6200634" cy="6858000"/>
          </a:xfrm>
          <a:prstGeom prst="rect">
            <a:avLst/>
          </a:prstGeom>
        </p:spPr>
      </p:pic>
      <p:pic>
        <p:nvPicPr>
          <p:cNvPr id="4" name="Picture 2" descr="click to see more">
            <a:extLst>
              <a:ext uri="{FF2B5EF4-FFF2-40B4-BE49-F238E27FC236}">
                <a16:creationId xmlns:a16="http://schemas.microsoft.com/office/drawing/2014/main" id="{AC2FF85E-5665-4B9C-B242-B99E9AB1F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886" y="307553"/>
            <a:ext cx="1368847" cy="13688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t3.gstatic.com/images?q=tbn:ANd9GcSLZmD5guLDVya77ocheEhBZz6DXzLDNUHmADH62GZ7i5et9W18&amp;t=1">
            <a:extLst>
              <a:ext uri="{FF2B5EF4-FFF2-40B4-BE49-F238E27FC236}">
                <a16:creationId xmlns:a16="http://schemas.microsoft.com/office/drawing/2014/main" id="{1FA1C4E1-D46F-4DE7-91CF-34259FE75C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7434" y="311564"/>
            <a:ext cx="1524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518922"/>
      </p:ext>
    </p:extLst>
  </p:cSld>
  <p:clrMapOvr>
    <a:masterClrMapping/>
  </p:clrMapOvr>
  <mc:AlternateContent xmlns:mc="http://schemas.openxmlformats.org/markup-compatibility/2006" xmlns:p14="http://schemas.microsoft.com/office/powerpoint/2010/main">
    <mc:Choice Requires="p14">
      <p:transition spd="slow" p14:dur="1500" advClick="0" advTm="10000">
        <p:split orient="vert"/>
      </p:transition>
    </mc:Choice>
    <mc:Fallback xmlns="">
      <p:transition spd="slow" advClick="0" advTm="10000">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1979C3-0F8C-4CC7-8E12-001717659525}"/>
              </a:ext>
            </a:extLst>
          </p:cNvPr>
          <p:cNvSpPr/>
          <p:nvPr/>
        </p:nvSpPr>
        <p:spPr>
          <a:xfrm>
            <a:off x="609600" y="2610683"/>
            <a:ext cx="7968314" cy="3785652"/>
          </a:xfrm>
          <a:prstGeom prst="rect">
            <a:avLst/>
          </a:prstGeom>
        </p:spPr>
        <p:txBody>
          <a:bodyPr wrap="square">
            <a:spAutoFit/>
          </a:bodyPr>
          <a:lstStyle/>
          <a:p>
            <a:r>
              <a:rPr lang="en-US" sz="1600" b="1">
                <a:latin typeface="Arial" panose="020B0604020202020204" pitchFamily="34" charset="0"/>
                <a:cs typeface="Arial" pitchFamily="34" charset="0"/>
              </a:rPr>
              <a:t>Security Police mission </a:t>
            </a:r>
            <a:r>
              <a:rPr lang="en-US" sz="1600" b="1" dirty="0">
                <a:latin typeface="Arial" panose="020B0604020202020204" pitchFamily="34" charset="0"/>
                <a:cs typeface="Arial" pitchFamily="34" charset="0"/>
              </a:rPr>
              <a:t>was to prevent close-in enemy reconnaissance, infiltration, raids, ambushes, and attacks by sapper forces. The mission concept called for 3 zone development of security forces in sectors: Preventative perimeter, Secondary defense and Close-in defense. The preventative perimeter-traced the base boundary line and was the first line of defense to detect, report, and engage the enemy. It consisted of: K-9 patrols, Antipersonnel mines, trip flares, concertina wire, observation towers, and manned automatic weapons emplacements. Secondary zone-separated the preventative perimeter from operational resources. This zone consisted of security alert teams and reaction forces. Close-in defense positioned entry control points and positions within areas harboring operational resources, to guard against sappers and saboteurs. The nerve center of all security was the Central Security Control which provided command and control of security forces, communications within security zones and external units in the </a:t>
            </a:r>
            <a:r>
              <a:rPr lang="en-US" sz="1600" b="1" dirty="0" err="1">
                <a:latin typeface="Arial" panose="020B0604020202020204" pitchFamily="34" charset="0"/>
                <a:cs typeface="Arial" pitchFamily="34" charset="0"/>
              </a:rPr>
              <a:t>Pleiku</a:t>
            </a:r>
            <a:r>
              <a:rPr lang="en-US" sz="1600" b="1" dirty="0">
                <a:latin typeface="Arial" panose="020B0604020202020204" pitchFamily="34" charset="0"/>
                <a:cs typeface="Arial" pitchFamily="34" charset="0"/>
              </a:rPr>
              <a:t> area, and plotted enemy positions and movement. </a:t>
            </a:r>
          </a:p>
        </p:txBody>
      </p:sp>
      <p:sp>
        <p:nvSpPr>
          <p:cNvPr id="3" name="TextBox 2">
            <a:extLst>
              <a:ext uri="{FF2B5EF4-FFF2-40B4-BE49-F238E27FC236}">
                <a16:creationId xmlns:a16="http://schemas.microsoft.com/office/drawing/2014/main" id="{FC44B33F-4A16-48D9-A8BD-FEBB16DEDF82}"/>
              </a:ext>
            </a:extLst>
          </p:cNvPr>
          <p:cNvSpPr txBox="1"/>
          <p:nvPr/>
        </p:nvSpPr>
        <p:spPr>
          <a:xfrm>
            <a:off x="1427429" y="1587294"/>
            <a:ext cx="6021041" cy="1077218"/>
          </a:xfrm>
          <a:prstGeom prst="rect">
            <a:avLst/>
          </a:prstGeom>
          <a:noFill/>
        </p:spPr>
        <p:txBody>
          <a:bodyPr wrap="square" rtlCol="0">
            <a:spAutoFit/>
          </a:bodyPr>
          <a:lstStyle/>
          <a:p>
            <a:pPr algn="ctr"/>
            <a:r>
              <a:rPr lang="en-US" sz="3200" b="1" dirty="0"/>
              <a:t>633</a:t>
            </a:r>
            <a:r>
              <a:rPr lang="en-US" sz="3200" b="1" baseline="30000" dirty="0"/>
              <a:t>rd</a:t>
            </a:r>
            <a:r>
              <a:rPr lang="en-US" sz="3200" b="1" dirty="0"/>
              <a:t> Security Police Squadron</a:t>
            </a:r>
          </a:p>
          <a:p>
            <a:pPr algn="ctr"/>
            <a:r>
              <a:rPr lang="en-US" sz="3200" b="1" dirty="0"/>
              <a:t>Mission</a:t>
            </a:r>
          </a:p>
        </p:txBody>
      </p:sp>
      <p:pic>
        <p:nvPicPr>
          <p:cNvPr id="4" name="Picture 2" descr="click to see more">
            <a:extLst>
              <a:ext uri="{FF2B5EF4-FFF2-40B4-BE49-F238E27FC236}">
                <a16:creationId xmlns:a16="http://schemas.microsoft.com/office/drawing/2014/main" id="{BC3BAE5F-433C-4F0D-86DD-0D108AAC6D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7553"/>
            <a:ext cx="1238533" cy="12385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t3.gstatic.com/images?q=tbn:ANd9GcSLZmD5guLDVya77ocheEhBZz6DXzLDNUHmADH62GZ7i5et9W18&amp;t=1">
            <a:extLst>
              <a:ext uri="{FF2B5EF4-FFF2-40B4-BE49-F238E27FC236}">
                <a16:creationId xmlns:a16="http://schemas.microsoft.com/office/drawing/2014/main" id="{383AF1F8-B28B-4711-A6F8-2E37283AD5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6208" y="311526"/>
            <a:ext cx="1524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939688"/>
      </p:ext>
    </p:extLst>
  </p:cSld>
  <p:clrMapOvr>
    <a:masterClrMapping/>
  </p:clrMapOvr>
  <mc:AlternateContent xmlns:mc="http://schemas.openxmlformats.org/markup-compatibility/2006" xmlns:p14="http://schemas.microsoft.com/office/powerpoint/2010/main">
    <mc:Choice Requires="p14">
      <p:transition spd="slow" p14:dur="1500" advClick="0" advTm="10000">
        <p:split orient="vert"/>
      </p:transition>
    </mc:Choice>
    <mc:Fallback xmlns="">
      <p:transition spd="slow" advClick="0" advTm="10000">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rmeter Patrol.jpg"/>
          <p:cNvPicPr>
            <a:picLocks noChangeAspect="1"/>
          </p:cNvPicPr>
          <p:nvPr/>
        </p:nvPicPr>
        <p:blipFill>
          <a:blip r:embed="rId3" cstate="print"/>
          <a:stretch>
            <a:fillRect/>
          </a:stretch>
        </p:blipFill>
        <p:spPr>
          <a:xfrm>
            <a:off x="4575733" y="3429000"/>
            <a:ext cx="4568267" cy="3429000"/>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541" t="10820" r="-2" b="12084"/>
          <a:stretch/>
        </p:blipFill>
        <p:spPr>
          <a:xfrm>
            <a:off x="4572000" y="12509"/>
            <a:ext cx="4572000" cy="3455343"/>
          </a:xfrm>
          <a:prstGeom prst="rect">
            <a:avLst/>
          </a:prstGeom>
        </p:spPr>
      </p:pic>
      <p:pic>
        <p:nvPicPr>
          <p:cNvPr id="6" name="Picture 4" descr="http://www.vspa.c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67852"/>
            <a:ext cx="4575733" cy="33901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vspa.com/images/pk-lebsack-01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509"/>
            <a:ext cx="4572000" cy="34546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433F2C9-844F-475D-A66D-F37FD0FB870E}"/>
              </a:ext>
            </a:extLst>
          </p:cNvPr>
          <p:cNvSpPr txBox="1"/>
          <p:nvPr/>
        </p:nvSpPr>
        <p:spPr>
          <a:xfrm>
            <a:off x="76200" y="838200"/>
            <a:ext cx="1805302" cy="261610"/>
          </a:xfrm>
          <a:prstGeom prst="rect">
            <a:avLst/>
          </a:prstGeom>
          <a:noFill/>
        </p:spPr>
        <p:txBody>
          <a:bodyPr wrap="none" rtlCol="0">
            <a:spAutoFit/>
          </a:bodyPr>
          <a:lstStyle/>
          <a:p>
            <a:r>
              <a:rPr lang="en-US" sz="1100" b="1" dirty="0">
                <a:solidFill>
                  <a:srgbClr val="FF0000"/>
                </a:solidFill>
                <a:latin typeface="Arial" panose="020B0604020202020204" pitchFamily="34" charset="0"/>
                <a:cs typeface="Arial" panose="020B0604020202020204" pitchFamily="34" charset="0"/>
              </a:rPr>
              <a:t>Central Security Control</a:t>
            </a:r>
          </a:p>
        </p:txBody>
      </p:sp>
      <p:sp>
        <p:nvSpPr>
          <p:cNvPr id="3" name="TextBox 2">
            <a:extLst>
              <a:ext uri="{FF2B5EF4-FFF2-40B4-BE49-F238E27FC236}">
                <a16:creationId xmlns:a16="http://schemas.microsoft.com/office/drawing/2014/main" id="{681C287B-1021-43E8-8998-F11A649DAE15}"/>
              </a:ext>
            </a:extLst>
          </p:cNvPr>
          <p:cNvSpPr txBox="1"/>
          <p:nvPr/>
        </p:nvSpPr>
        <p:spPr>
          <a:xfrm>
            <a:off x="6705600" y="457200"/>
            <a:ext cx="1040670" cy="276999"/>
          </a:xfrm>
          <a:prstGeom prst="rect">
            <a:avLst/>
          </a:prstGeom>
          <a:noFill/>
        </p:spPr>
        <p:txBody>
          <a:bodyPr wrap="none" rtlCol="0">
            <a:spAutoFit/>
          </a:bodyPr>
          <a:lstStyle/>
          <a:p>
            <a:r>
              <a:rPr lang="en-US" sz="1200" b="1" dirty="0">
                <a:solidFill>
                  <a:schemeClr val="bg1"/>
                </a:solidFill>
                <a:latin typeface="Arial" panose="020B0604020202020204" pitchFamily="34" charset="0"/>
                <a:cs typeface="Arial" panose="020B0604020202020204" pitchFamily="34" charset="0"/>
              </a:rPr>
              <a:t>K-9 Posting</a:t>
            </a:r>
          </a:p>
        </p:txBody>
      </p:sp>
      <p:sp>
        <p:nvSpPr>
          <p:cNvPr id="4" name="TextBox 3">
            <a:extLst>
              <a:ext uri="{FF2B5EF4-FFF2-40B4-BE49-F238E27FC236}">
                <a16:creationId xmlns:a16="http://schemas.microsoft.com/office/drawing/2014/main" id="{9997FDD8-8A1D-4C64-8465-C286AC478C95}"/>
              </a:ext>
            </a:extLst>
          </p:cNvPr>
          <p:cNvSpPr txBox="1"/>
          <p:nvPr/>
        </p:nvSpPr>
        <p:spPr>
          <a:xfrm>
            <a:off x="1600200" y="3657600"/>
            <a:ext cx="1268296"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Perimeter Post</a:t>
            </a:r>
          </a:p>
        </p:txBody>
      </p:sp>
      <p:sp>
        <p:nvSpPr>
          <p:cNvPr id="7" name="TextBox 6">
            <a:extLst>
              <a:ext uri="{FF2B5EF4-FFF2-40B4-BE49-F238E27FC236}">
                <a16:creationId xmlns:a16="http://schemas.microsoft.com/office/drawing/2014/main" id="{2181AAC4-AF46-470F-9EE6-48868745C9A3}"/>
              </a:ext>
            </a:extLst>
          </p:cNvPr>
          <p:cNvSpPr txBox="1"/>
          <p:nvPr/>
        </p:nvSpPr>
        <p:spPr>
          <a:xfrm>
            <a:off x="5619166" y="3963774"/>
            <a:ext cx="1610249"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Security Alert Team</a:t>
            </a:r>
          </a:p>
        </p:txBody>
      </p:sp>
    </p:spTree>
  </p:cSld>
  <p:clrMapOvr>
    <a:masterClrMapping/>
  </p:clrMapOvr>
  <mc:AlternateContent xmlns:mc="http://schemas.openxmlformats.org/markup-compatibility/2006" xmlns:p14="http://schemas.microsoft.com/office/powerpoint/2010/main">
    <mc:Choice Requires="p14">
      <p:transition spd="slow" p14:dur="1500" advClick="0" advTm="10000">
        <p:split orient="vert"/>
      </p:transition>
    </mc:Choice>
    <mc:Fallback xmlns="">
      <p:transition spd="slow" advClick="0" advTm="10000">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http://t3.gstatic.com/images?q=tbn:ANd9GcTWfDj2UZRWKnQ7y5AF4USdtBGH5FXjy1jNweuAdsLw02eCrg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800" y="3733800"/>
            <a:ext cx="3090293" cy="25673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david.brubakers.us/Vietnam/pictures/Ponch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5756" y="3549176"/>
            <a:ext cx="2097768" cy="3174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ecx.images-amazon.com/images/I/41HwmCpepg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5756" y="533400"/>
            <a:ext cx="2093433" cy="2438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http://t1.gstatic.com/images?q=tbn:ANd9GcTdv_qMMrr7TZ457euH_iRcGkXYHoW3smsgmTlSilMmno87D8Lu"/>
          <p:cNvPicPr>
            <a:picLocks noChangeAspect="1" noChangeArrowheads="1"/>
          </p:cNvPicPr>
          <p:nvPr/>
        </p:nvPicPr>
        <p:blipFill rotWithShape="1">
          <a:blip r:embed="rId6">
            <a:extLst>
              <a:ext uri="{28A0092B-C50C-407E-A947-70E740481C1C}">
                <a14:useLocalDpi xmlns:a14="http://schemas.microsoft.com/office/drawing/2010/main" val="0"/>
              </a:ext>
            </a:extLst>
          </a:blip>
          <a:srcRect l="9722" t="5490" r="18510" b="11790"/>
          <a:stretch/>
        </p:blipFill>
        <p:spPr bwMode="auto">
          <a:xfrm>
            <a:off x="3812840" y="3733800"/>
            <a:ext cx="2384947" cy="204424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i76.photobucket.com/albums/j27/Cavgunbunny/DSCN5697-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56464"/>
            <a:ext cx="3989696" cy="299227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ljmilitaria.com/usafaircraftusaafcmdsgroundaptcs/1d3faef0.jpg"/>
          <p:cNvPicPr>
            <a:picLocks noChangeAspect="1" noChangeArrowheads="1"/>
          </p:cNvPicPr>
          <p:nvPr/>
        </p:nvPicPr>
        <p:blipFill rotWithShape="1">
          <a:blip r:embed="rId8">
            <a:extLst>
              <a:ext uri="{28A0092B-C50C-407E-A947-70E740481C1C}">
                <a14:useLocalDpi xmlns:a14="http://schemas.microsoft.com/office/drawing/2010/main" val="0"/>
              </a:ext>
            </a:extLst>
          </a:blip>
          <a:srcRect l="10077" t="6719" r="22692" b="14145"/>
          <a:stretch/>
        </p:blipFill>
        <p:spPr bwMode="auto">
          <a:xfrm>
            <a:off x="4620923" y="1202380"/>
            <a:ext cx="1600927" cy="18015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7655D95-FEF3-49C0-936C-7A4F6820A8B9}"/>
              </a:ext>
            </a:extLst>
          </p:cNvPr>
          <p:cNvSpPr txBox="1"/>
          <p:nvPr/>
        </p:nvSpPr>
        <p:spPr>
          <a:xfrm>
            <a:off x="4725180" y="164068"/>
            <a:ext cx="2723823" cy="646331"/>
          </a:xfrm>
          <a:prstGeom prst="rect">
            <a:avLst/>
          </a:prstGeom>
          <a:noFill/>
        </p:spPr>
        <p:txBody>
          <a:bodyPr wrap="none" rtlCol="0">
            <a:spAutoFit/>
          </a:bodyPr>
          <a:lstStyle/>
          <a:p>
            <a:pPr algn="ctr"/>
            <a:r>
              <a:rPr lang="en-US" b="1" dirty="0"/>
              <a:t>Security Police Uniform</a:t>
            </a:r>
          </a:p>
          <a:p>
            <a:pPr algn="ctr"/>
            <a:r>
              <a:rPr lang="en-US" b="1" dirty="0"/>
              <a:t>And Patch</a:t>
            </a:r>
          </a:p>
        </p:txBody>
      </p:sp>
    </p:spTree>
    <p:extLst>
      <p:ext uri="{BB962C8B-B14F-4D97-AF65-F5344CB8AC3E}">
        <p14:creationId xmlns:p14="http://schemas.microsoft.com/office/powerpoint/2010/main" val="2769723206"/>
      </p:ext>
    </p:extLst>
  </p:cSld>
  <p:clrMapOvr>
    <a:masterClrMapping/>
  </p:clrMapOvr>
  <mc:AlternateContent xmlns:mc="http://schemas.openxmlformats.org/markup-compatibility/2006" xmlns:p14="http://schemas.microsoft.com/office/powerpoint/2010/main">
    <mc:Choice Requires="p14">
      <p:transition spd="slow" p14:dur="1500" advClick="0" advTm="10000">
        <p:split orient="vert"/>
      </p:transition>
    </mc:Choice>
    <mc:Fallback xmlns="">
      <p:transition spd="slow" advClick="0" advTm="10000">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6" descr="http://t3.gstatic.com/images?q=tbn:ANd9GcRBQ05NK4sSFDl4lTKLUheRms9v13zCHhO6eVCaWmzJqkCjza-Cr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36" y="582586"/>
            <a:ext cx="1636901" cy="23130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0" descr="http://t1.gstatic.com/images?q=tbn:ANd9GcTuLKqB8Jovg22TZlrdM5kLSpZAHc1oyf7krAaed0U4p3OoMv9qq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2941" y="932835"/>
            <a:ext cx="1931773" cy="1355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8" descr="http://crumaharashop.com/wordpress/wp-content/uploads/2008/04/ammo_pouc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6402" y="582586"/>
            <a:ext cx="2254441" cy="21102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4" descr="http://t1.gstatic.com/images?q=tbn:ANd9GcRsrWhSLwWRPGRok19AqS8r9_IwMfXoVSDGQqPUsjDalgWZB1D-yg"/>
          <p:cNvPicPr>
            <a:picLocks noChangeAspect="1" noChangeArrowheads="1"/>
          </p:cNvPicPr>
          <p:nvPr/>
        </p:nvPicPr>
        <p:blipFill rotWithShape="1">
          <a:blip r:embed="rId6">
            <a:extLst>
              <a:ext uri="{28A0092B-C50C-407E-A947-70E740481C1C}">
                <a14:useLocalDpi xmlns:a14="http://schemas.microsoft.com/office/drawing/2010/main" val="0"/>
              </a:ext>
            </a:extLst>
          </a:blip>
          <a:srcRect l="19402" t="21334" r="15648" b="8604"/>
          <a:stretch/>
        </p:blipFill>
        <p:spPr bwMode="auto">
          <a:xfrm>
            <a:off x="6512358" y="3256077"/>
            <a:ext cx="2160896" cy="31239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6" descr="http://www.yourprops.com/norm-46baa50679cc5-We+Were+Soldiers+(2002).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85739" y="3256077"/>
            <a:ext cx="1713516" cy="291248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diggerhistory.info/images/equipment/web-bel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1463" y="2719818"/>
            <a:ext cx="3156292" cy="13495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david.brubakers.us/Vietnam/pictures/M17mask.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4069329"/>
            <a:ext cx="3260314" cy="24452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4" descr="http://www.repeater-builder.com/motorola/saber/saber-1-2-3.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77430" y="593311"/>
            <a:ext cx="1830753" cy="20341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4EFF05A-9C4F-49AE-A577-DF565CD5BD00}"/>
              </a:ext>
            </a:extLst>
          </p:cNvPr>
          <p:cNvSpPr txBox="1"/>
          <p:nvPr/>
        </p:nvSpPr>
        <p:spPr>
          <a:xfrm>
            <a:off x="3048000" y="181991"/>
            <a:ext cx="2991525" cy="369332"/>
          </a:xfrm>
          <a:prstGeom prst="rect">
            <a:avLst/>
          </a:prstGeom>
          <a:noFill/>
        </p:spPr>
        <p:txBody>
          <a:bodyPr wrap="none" rtlCol="0">
            <a:spAutoFit/>
          </a:bodyPr>
          <a:lstStyle/>
          <a:p>
            <a:r>
              <a:rPr lang="en-US" b="1" dirty="0"/>
              <a:t>Security Police Equipment</a:t>
            </a:r>
          </a:p>
        </p:txBody>
      </p:sp>
    </p:spTree>
    <p:extLst>
      <p:ext uri="{BB962C8B-B14F-4D97-AF65-F5344CB8AC3E}">
        <p14:creationId xmlns:p14="http://schemas.microsoft.com/office/powerpoint/2010/main" val="2662618634"/>
      </p:ext>
    </p:extLst>
  </p:cSld>
  <p:clrMapOvr>
    <a:masterClrMapping/>
  </p:clrMapOvr>
  <mc:AlternateContent xmlns:mc="http://schemas.openxmlformats.org/markup-compatibility/2006" xmlns:p14="http://schemas.microsoft.com/office/powerpoint/2010/main">
    <mc:Choice Requires="p14">
      <p:transition spd="slow" p14:dur="1500" advClick="0" advTm="10000">
        <p:split orient="vert"/>
      </p:transition>
    </mc:Choice>
    <mc:Fallback xmlns="">
      <p:transition spd="slow" advClick="0" advTm="10000">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http://t2.gstatic.com/images?q=tbn:ANd9GcS5m8LBKFCsS3-Kvte7el7PpJFzjlCFD73NaF1i6PFaqmwczVRxQ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894" y="2120757"/>
            <a:ext cx="4583993" cy="269313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t3.gstatic.com/images?q=tbn:ANd9GcRpwAsaBxCc9wj6WxfYJCoZaS8eAT5KNOU1oUl4TXUybNn7TAW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162" y="229103"/>
            <a:ext cx="2211790" cy="1302835"/>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4" descr="data:image/jpg;base64,/9j/4AAQSkZJRgABAQAAAQABAAD/2wCEAAkGBhISERUUEhQWFRUUFxQUFRgWFxUXFxgXFBcVFRQUFBUXHCYeFxokGRQUHy8gJCcpLCwsFR4xNTAqNSYrLCkBCQoKDgwOGA8PFSkcFxgpKSkpKSkpKSkpKSk1KSkpKSkpKSkpKSkpKSkpKSkpLCksKSwsKSksKSkpKSwpKSkpKf/AABEIALQA8AMBIgACEQEDEQH/xAAcAAABBQEBAQAAAAAAAAAAAAADAQIEBQYABwj/xABAEAABAwIDBQUFBQcEAgMAAAABAAIRAyEEEjEFQVFhgQYicZGxEzJSocEHFELR8CNDYnKS4fEVM4LCJFOTorL/xAAZAQADAQEBAAAAAAAAAAAAAAAAAQIDBAX/xAAhEQEBAQACAgICAwAAAAAAAAAAARECIRIxA0FRYSIycf/aAAwDAQACEQMRAD8A8uL7bvJPY/kPC3zQATFwuNTkU7QmtjeAuDZ3fJQ6eNA1B8kWntMcDHgptIZggwREaFPNS6F/qzI3+SE/aLToD5JaErOnF08FWnHn4T1SjHu3NQEutTa4X6clBfgnDQAohxr/AINfFPbinfD80dmZSwr/AIo6owwj/wD2Gdy727vhjqE77yfh+acoIMK74z8044Q/G7r/AJStxXEJDiTwSvIOGAPxu/XVOOzv4j+uqF97fuaPNDONqfCPJG0JbdnjRznH5In3Bh4+fqoH36rwHklGKq/oKtpxY/dWC+UeSLI4DyCqDUqneelkjcO86uPmlf8ARVnXrZWyIk+E+iqqlUnVGbghqSTCMyiAjcERadBzt3mrfAsLQAdZOmiHSapDFHLlpptHFEaqbTqZtFVUxqjU6jmGyjUrFz0Jz0IYkHfddKqUjjV/X5qOcRDk3E1o0UMPuntORWOYhlvipTmWTcqdNHypCxGDErWKdIAMSlqNlXZUgCKa7LCMGrsiOwTP3YLR4700J/s72/UpXNVAOOq4Nt/ZTcDsupWdlYCee4cyVrdndkabSDU75EXnuzyaBJU2hjMLgKlSzGOf/K0nz4LRbP8As/rOINVzabd+jneQsD1WwpYXiSRaA64HhuHkpVPDA7h4rPzJRN+z7DDV1U9Wj5AKbhuxuEaZFPOf4i4/JWrzlgAnfuLvJI7ENEAlwJngBZOW0ahO7K4U/uaZ8JHoUMdl8M39w35n6qxpvabgRPFylMyjw8VXYlZvG9ksK8e6aTtxYTHVpkEeSzGP7H16d2j2jeLASerNQvTM1Mm8x+XFMqUWO3FvM2IRtU8gq0C2zgQd8gg/NMDF69XpU3ty1Gio3g6/kdR0VNX7HUHSaYj+FxM+DTvT7U89ARmrTO2VRFi2CLESdRqnNwVGPdskTMhKHrTDC0uHonfdaUe7+vJLBjL505jieSv62DpgWbyVfj2Niw8YFkUsVjyhht0WpEpaWHm8geqIESowj0Qsq1+1NhioC5lnHyP5FZmpQLTBEEcU/I8RQ3muyoxp/qEkI0sBIhIG3RnNXZEDASEoZZFLVwGiBjg0uhrRJ+iuNk9ncxl8kfC20+LzaPBSdibN90PbrLiJPTMPotZSoQN0boiI4QNAlekWolHAOYIpu9m34Qxh+Z1UljKw/eyP5GD0CfclMfjIIZYuOg0AHFx3KfZH1qVUiQ+DvsAL75Va9+JaTFWkeGZ7yQfANjcn46oZh5LiAJvAvoAFHLhAgDoqnGHIj4fa2Lk5jT6PfIPgRdWdHaJcYPekAy0RHxSYuDwTKDYJIFz3ZIiTr9VKaIEAcZV2QFNRwve2n911aq+IBMcz9ENs6p1ypEPp13ge8fCbI4xbuKiAAm5nkue8jckpJqYzSXGZhcMW7TMRymZUM1TBKiPxjt9Mzxa4+jlQJtxpIkVA2puBeO9HoVnHYypMFzhuufktNSqh8zA8QD1JUHaeyg5ssHeHDfG4Kbpqb75U+M+ab98f8R8yggnT11T4QBPvL/iPmUjq7jqSesp9OjOqIGhvig0X2RP90goGeiNWrFCY+6CbXJZBxmzmVRDhfSRqFJCe0KLkaMhj+ztRhlozt4i5Hiqp9ODcQeGnqvRwEPE7Pp1RD2g84g+aXkV4vOnBJC1mL7Hi5pOjk781TVtg4hpj2bj4XHmn5FirKttjbJcYfE/DOg/iKNT7NVBDqsNaYtIzHkAtFnDGQPD+wVeTO9I7mPbZpEne6Y+Vz5qRhGVwS32lMRGtMmQdSJehsfq20kSOUbhxKPhamYsfFxLX9BZK0ko0nfH/AEtA/NMhr5BgxY74TMdtHI0kG+g8U3ZtDJT5uOY3vJU51oOOzWTJkyN58lIGGaBoPl+ikNXRPJtc+Xolt09RXmCReOHjwCJ7ROrBp7rjfUcVddldh0qrqhqyWsawwSR7xdJPRhWs7PGeLpH68UyjX58oXoQ7K4KoxrmsMPALYc4WIkGNQolbsPhD7pqtPJ2YTu1CvxoYZrxJE/5TalQAXMAH0C1eK7AtBOSvB4PZbzaVWYvsdiQJYabsukOgxxAI9Us/IUrGMMiYsD87D5p4AymSRrfU21y8VNGwq7SXPo1NIsA7qMpPogvwxDQCC0gZTmaWkdHdUvLL+hiuqYbmCOYIMFPoyO74OaBujghYiWkzmkkeWh+Scyc1x7plpBmx0HknQr9tbOk52DW7hv5kBVgEDxWpqAHU3Gn1WZx1IseQfEeB0UqNzJjnymkpCiBzk2nqkNTzSU3X1TKt+E5qQtT2rCtDmBFaE1iekCp7WrmtUXa2PFCi6od0DfqbDRL30FNtbFOqVsjTZpDR6udI6J7jmIaDbTWSY1HVQsI79mH5cpdceE6nmleO770ZrSBpvMLeTvIxTqxyQSR3ZNuB5pv3hlMOc0++WuI4W3KvfTyiAS6ZBJ5hOo0WloBjeNd3NOzIANp7Qa57AdG951rncB5XUnamIFVjSyQQ7QmNwieoRxSZrlE8wNyqabC95LHENbIBtc74SmYqRc4G5NSoRJsGi4aBuF1FxLzUObRrbCZ15dYlA/0oP94NJ5sbMciNFz8N7NsANAkSBIEchJhEs9ixY4HE53OqEQQLw6QbAQAenmtN2AbUdQxbm61KtKnmcRDWNbmqGCRIAqPsNZWD9h+zysmeO+JW52LsirV2S6lTqZHPqOzWJLmAAOpi4u6AJnctuMk9FG0wFSo2k1tQAOBqD3gAQKrshBkx3CDCJ7SCT4/jn5Sg7Lwr6dGnTqOD3MY1jnX72WwN98Bs+CbtWiXMADQ45wQCOAdzHqrUV7x+IkXiCA73txkalPADdbzwHD8lXU6zMw7zmEZW+7aHENDcskOEAwQNX3KVmJdudmu0PLi0kXhwyECZMRGiCkTBSP4Xbz80RzCRDiHa63380N2FOosTrfQ+EfVOoh4PeM6Ab4jVK4bI9rdn0w8Q0NzNzW3d5wkDos3XZBzDQwLevVXXbqq/723L+GmzeN5cTbqs7jMWQXMMQSwA8nbx4LCy7oHDwfL0Vft3CDLmG6P6T+RUihV1zQCLG2+/5Izu8C0nW3K4t806GUlJKc+iWktIggx5JwalACV1PUpzwuY3VVCr0FplOATYhEAXPWh7ERqY0J4UgRrVVdoagLWsOhOcjjl0Hn6K3Wb7RPJe6NwDfO/1VcJ2XL0pW13yRMg5Rz3m3SEQugMzO3E/LMg4XD5DBOoeG79SG/8AVPxbCXGIgFrb+U8l1Z2xh/tJY/UCR1gDS9kuBotDQ8jUE/qUOqf2RA1JN+u7lATsY5raVjNgJ3SeCytXjqeHe9uYPiZi5HI9VOZSytjeFBwNoOaZ0FvNT26KeeqgNOmRALzzMalTRTYQQSJPH1UOo0209UDGWdqZtA0jmfyRx7FMHcdZ28jivUexTYwFIuuZqPHV7o9F5UGnxXqnZ62Bw9/3Q83Sbea6OKPtoqZkA6W+g/NFBQQ/cuq1w0FxIAAkkmABzKvWgWMpPd7tQsAa8EQC0lwgOPAiJ4JlLAgBoeAXtHvNkGZNxERu8lm9s7fNU+zpg5Ic8icrnhomSD7rRqBqVdbA2uK9PUl7Q3NIiQdH9dCNxslQnkmIiw+iD7Ygx/FHSb28Edx1UZziDYTc6GY8UqHn/bLEP+/loPcLGB2kzkF5IVJWwxeXx+HjGuT+6s+1lUnGVXX7paPJrUJgBbItOvisb0lVNqucRfjHVrSB4TKPhxEh2sC/ObfREdQYYDT7p3ehSVaLoEGTv6wbIllPVVtSnFS++CfK/wA1ClTNo4gucQ78MQY3GRc8iFAn/CZFlNZqkJXUzr4oTXop0TmFNATgFz1qIEWmENoRWKQIHLIbUxMvP80jp/hafG1ctNzuAPosdXZ3jqYIIWvCajke1jXAOi7dFFEFzhuOuvGUfCg34HT/AAg0Kd3GdfD9BaS2aiQjsGCBrwCJiMOHNyncRpujmmivGmpTc8eJKm2r6Fw2FYwzfrulSqdS4UNslSKNONf8BTewme1aLu0G7idwVftCl3gTq73j+XoitfJzbvwj/sea7EMkA/CVXD2VCZp5+i9awtEtoU2jdTpjUD8LRqdF46+vMhusR1Nh817RVdlc1oNpy6Wtz8GhdHEp2krNbb2kC52cj2VN+Qbx7RvvPIGt7dFpMyyGN2dlFSmwkPY+pUZeMzXuL5bFz75HSENEfZ+OBaX5ZsyXGLCoO4TFiATPVvNAwO0C2tUdSbEVKlRlxlc03LANWtNhKsNkQwV3VJIcDTdIluVhcQImBDCOOipsFhj94fU7utSYmzXGRINtAwRfRMPQ6GID2NcAQHAOE6iQDB56joh0H+8QbSPHQTI3aFQtiPIw1MuAbIJ1JjM9xbfwg/8AJWFBl3E73fIEKaHkm29p/wDl4jNI/a1B5OI+iYyuHN7pmYtwvqpGOoB1Wo4n3nvPm4lRRTa0d0DioqaHiMSQRI5KZTxlgbQeKZmD/e1j9QhUCHgtcNCs+UkCNtalLS7W4HqfqqeVfbRogUTHFvysqMhOCm5l1HelIS0xqqS9GCI0IYRWlc9angIrQotXENYJcYUPaGKfUpltE5SY7xFo36XSk0rcVvaLtIATTYA6CJJJ1GoCpam23E5soB5E/km1uztUaOpk/wDL8kOnsDEEwPZjgS4keULp4zGW6b/qFyYg+JTBjDfn+tVNqdmqwE/s3dXDTXcox2PiR+7B8KjfRVvQMbigNGjnr5pfvhFwAlOzMRP+07o5p+qF9yrn9zU8v7pZAOzbLhaGlIdsuNsovz+SAcHUH7qqD/JPomOwz/8A11P/AI3/AJI8YImN206ZIB80UbYJtlF+ZVaZFi14P8jvySOrBvvZh/M0j1CfjDT6WNDageGAw5rspJI7pBjSYstiPtPcXS6gLGYFR0dJbz4rCYZ4qHuBzj/Cxzp/pC6rUDSQTljc6Wx/UFQek0vtSo/ioVOj2HTxAT632i4F4irRqGLS5jHR4EOBGm5eaBzZ1EcjKafH5oPW0rdqcL7UvY32bAaTWU2tcwZGOmpmyG7ny+dbQNyucNtnZocYxDy0mzKhdlH/ANZI5FeZtb0lPa0Afn9EtPXtNDbGHf7tekf+bW24QenkplKo0NJaWkCTZwItcxBK8La0JrnZdCU90asqWKqPu0QDvI8+kprmw7Xx4KBR2xUZYGRwO7wTnY8OHAlZ9yhctc0xKa6gM8sJBI6eJUKlirCeMDnxU+hVBIG8yFF7OQzaR/Yka+71MqicVfbVtTPT1CoCd6OJUjylw518UwuTaBCvsq9MRGFDBRmFc9aMt21puOW0sgzwmfyVZsnaoa0UybC19w0AErfGk1whwBB3HTqsttrs41lRrqVMOaZlt4DuMi8clc5TMTYLRxbDcuAGs6+QCY7b+HiBUA5OBBPOCq+vtIU8wEMcAIMTGYwYncAqt2AJOYj2hMuzkOv/AMrhacbvtHLjGgZt+i+wrNkTrbxUrC4hrh3XNd4FYmrs1hcRkBNpg8ecpzOz9Vt20q7dLsbUI5GWghXZ17Lpuy8TcjzTg7jod6wVSgQQ6o6oDxdmHrCOMe+I+8uAI3ltvBR40/4tycU0b+iFU23SDoc9oM5SOHWYWMp0nVDlOJud7nACNddyC7YtMyC6ePekGN/NHhb9nnF6DhdqUnzDg6N7Tu80U1mvEm4+R8JXnVPYtFt/aNER+MA9Lqe11LLl+8RF/wDcM6cd6V+P9j+Le7PxTGVKTgQ0Mq0yRwbmE/IyvTcXcCBILgDNxlOvLRfONLENaZGKM8DUa7pJV9sjtvi6AiliPaMGgec2XwcDx8lpwnjOxc+nruL7H4OsZqYWg43k+yYCeEubBJ6qpr/Zps18fsAzd3HPHQiSFjnfanjMoipSzTcuY0+AEAean4f7X6ubK+lSdAF82UTInSTxV6WLap9kuBkQasFwaBnNpmDPgClH2PYOP92uLbqgGvi0ptL7WcPBBoO1/C5jh/NeDorPD/aRs92rns3d6m6PCWyIT6CjxH2RYQQG18QDMGXUjAGtjTWV2l9nb2+1bTqlz6TazyKjIBZTyZYe20vzabspXqtLbOEq3p1qRng8Nd/S66g7ainSxNZz5pmjoBMENdnIIN83c/pRcOPnwYwTDpBFiNUQO3hayvgMPVDXdxwfoYg+B5qLiezbMp9mMrhoW3H/ACErLzh4omYstgeql4PG94eiY7ZNRr2sqCA78TQXAcA5NxmCdRfldu0I0I5J9DFvtDEF1Ezy+WqpS9K3EGIJkDQJjjwU+JUjyloIb3J+EMyqwnqYwbuHzRWYN3LzUprUemF515VrqKzBO5ef9kZmCdy81KARmBT5UKXGdmWViM4aYM3Gutp4KfT2YQIGVoG4CAOgVg1qDjMW2m2Tc7hxT8qLcVuN2bTDZqZI5tBn5Lz7tS6pSa+pQaxgaAYDYJuATIvvWvxWJc90k3+QVTtyn/49Yn/1VP8A8lafHzuxleWvPW9tsXvqOjh7WuB1b7SFoNk9pcZVp5mvsCWx7w0B/EDxWAyrf9jdlvZRJfGV+V7LzYggm2mgtyXb8l8ZpYmHbmLi/s3fzUqLrcDmpoY2/iRpSw/TD4celJWRwwQKlNo1/XguefLyLVRjO3uJpOALaWmb/Zoaf0KXs3t3jC0OYad5H+0wRGugHJZftTBriNMgnzNkuwdoBrHtPHMOtiuru8Ni5cauv2z2g7WqB/KC30IVbX7fY9pLfbOtwLo9VBq7U8B0KqcU/M4n6Jcbae1eO7d453751v4nn/suodqcW8nvtte7SfUqgpo+FqgE3TsNfDbGI/F7A+NP8il/1ipvpUOntG/UqqbXHFPFcf5U9ksmbX+Kh4llQfIOb9Uv35jtTUbvgtzN6ljvooDXhLmS0tT2wfdcx8bg6HeRhBNeqyGtOSD3QQedueqFmkXR8IXEhjb8Gm4ncL6KdOWom2MdVNOm5zoyvIc0EwYaC1wIuJk+SsKO1aWJohtR4a8XadC3dv18ECvRboWwd9/obKmrbPE9xwnXKZB5LSZyGr12wqjSCC1zTbNofJOqbKaN3zKD2f2jUDxScLRed44hW2KAG+fpKy57+S5TpVnZzI935lAOEDDIFvRWRqBCeAeqmcrGevTWORmPUViNTXLyjRLY5FaVGa5EziJJhQNSDUA10CzOOxpqPJ3bvBSNobZaQWtvNp5cAqgusqkqLyGzqNtAZqNRvxMe3zaQldVUevi43quOyo15GfpPmvQey205wjRN2FzekyPVYXH0clR7eDiB4aj5KdsXH5MzRvv1FvReh8nHy4tfbV43a7hofoqettBxFydQOPioVbFk71G9rKz48MVAdo1pfMzYa9UGhUIKfim71HaFvPWJTzUulY+/61UWk7ii096FQVibVdCUGSmV3SUGVtVEbW/U/RRw1OIRhJdOuijEfRV0o024pYSzZXRaVeDIN7HyVUyoitq3Wdgb2riMLjKRcSKVdjC50wA/ICSQd993NecU2urOfJA33tuMX/WqsWOzDKTrI89fBNbgGAAzZpJjiZtKPjnjqp2kUcO+m9r2ugFjZBM3OuishWJJLt/001S47Y1anTZUe2zmtNtLjSFCZWUcrORct9Jbanql9ogNel9pdRlZ49NajNC5cuWrFBVDtXFuL8s2Gg/WqVcjijkgzbqmuNly5V9swa7iqyu46Llyrj7UxnaL/dniAT5kegVexxDh4hIuXoT+rRYuCY03XLlBhV3W8kFh1XLlrPRODu8jMddIuRVRIYh40wVy5IzAf15LpSLlNJ3FGAsuXJ/Qcwp2crlySUhpjorLZr8zyCBENOm8GVy5Ry9VfF61iGB7MrgCCBbovNe0GDbSqdy0rly4/i9q5elc129PJv5Lly6NZcv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094" name="Picture 22" descr="http://t3.gstatic.com/images?q=tbn:ANd9GcQ_7uDpimO7PaK0JbEwjkfesc1HmPuk5FJiZXYSEDE09-3kvFb1&amp;t=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3448" y="5281328"/>
            <a:ext cx="1631217" cy="11801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47800" y="4045373"/>
            <a:ext cx="710451" cy="369332"/>
          </a:xfrm>
          <a:prstGeom prst="rect">
            <a:avLst/>
          </a:prstGeom>
          <a:noFill/>
        </p:spPr>
        <p:txBody>
          <a:bodyPr wrap="none" rtlCol="0">
            <a:spAutoFit/>
          </a:bodyPr>
          <a:lstStyle/>
          <a:p>
            <a:r>
              <a:rPr lang="en-US" dirty="0">
                <a:latin typeface="Arial Black" pitchFamily="34" charset="0"/>
              </a:rPr>
              <a:t>M60</a:t>
            </a:r>
          </a:p>
        </p:txBody>
      </p:sp>
      <p:sp>
        <p:nvSpPr>
          <p:cNvPr id="4" name="TextBox 3"/>
          <p:cNvSpPr txBox="1"/>
          <p:nvPr/>
        </p:nvSpPr>
        <p:spPr>
          <a:xfrm>
            <a:off x="5456949" y="623130"/>
            <a:ext cx="1326004" cy="646331"/>
          </a:xfrm>
          <a:prstGeom prst="rect">
            <a:avLst/>
          </a:prstGeom>
          <a:noFill/>
        </p:spPr>
        <p:txBody>
          <a:bodyPr wrap="none" rtlCol="0">
            <a:spAutoFit/>
          </a:bodyPr>
          <a:lstStyle/>
          <a:p>
            <a:pPr algn="ctr"/>
            <a:r>
              <a:rPr lang="en-US" dirty="0">
                <a:latin typeface="Arial Black" pitchFamily="34" charset="0"/>
              </a:rPr>
              <a:t>S&amp;W</a:t>
            </a:r>
          </a:p>
          <a:p>
            <a:pPr algn="ctr"/>
            <a:r>
              <a:rPr lang="en-US" dirty="0">
                <a:latin typeface="Arial Black" pitchFamily="34" charset="0"/>
              </a:rPr>
              <a:t>Model 10</a:t>
            </a:r>
          </a:p>
        </p:txBody>
      </p:sp>
      <p:sp>
        <p:nvSpPr>
          <p:cNvPr id="6" name="TextBox 5"/>
          <p:cNvSpPr txBox="1"/>
          <p:nvPr/>
        </p:nvSpPr>
        <p:spPr>
          <a:xfrm>
            <a:off x="5179270" y="6092157"/>
            <a:ext cx="748923" cy="369332"/>
          </a:xfrm>
          <a:prstGeom prst="rect">
            <a:avLst/>
          </a:prstGeom>
          <a:noFill/>
        </p:spPr>
        <p:txBody>
          <a:bodyPr wrap="none" rtlCol="0">
            <a:spAutoFit/>
          </a:bodyPr>
          <a:lstStyle/>
          <a:p>
            <a:r>
              <a:rPr lang="en-US" dirty="0">
                <a:latin typeface="Arial Black" pitchFamily="34" charset="0"/>
              </a:rPr>
              <a:t>MK2</a:t>
            </a:r>
          </a:p>
        </p:txBody>
      </p:sp>
      <p:sp>
        <p:nvSpPr>
          <p:cNvPr id="8" name="TextBox 7"/>
          <p:cNvSpPr txBox="1"/>
          <p:nvPr/>
        </p:nvSpPr>
        <p:spPr>
          <a:xfrm>
            <a:off x="2158251" y="5907491"/>
            <a:ext cx="710451" cy="369332"/>
          </a:xfrm>
          <a:prstGeom prst="rect">
            <a:avLst/>
          </a:prstGeom>
          <a:noFill/>
        </p:spPr>
        <p:txBody>
          <a:bodyPr wrap="none" rtlCol="0">
            <a:spAutoFit/>
          </a:bodyPr>
          <a:lstStyle/>
          <a:p>
            <a:r>
              <a:rPr lang="en-US" dirty="0">
                <a:latin typeface="Arial Black" pitchFamily="34" charset="0"/>
              </a:rPr>
              <a:t>M79</a:t>
            </a:r>
          </a:p>
        </p:txBody>
      </p:sp>
      <p:pic>
        <p:nvPicPr>
          <p:cNvPr id="9" name="Picture 4" descr="http://t1.gstatic.com/images?q=tbn:ANd9GcTsqJEM60eoC7NOEAeuRGjBxVsUVgfyghU5Gb-AhJIkGy2uv3d_q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7657" y="3925857"/>
            <a:ext cx="3004946" cy="10409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733977" y="2152460"/>
            <a:ext cx="787395" cy="369332"/>
          </a:xfrm>
          <a:prstGeom prst="rect">
            <a:avLst/>
          </a:prstGeom>
          <a:noFill/>
        </p:spPr>
        <p:txBody>
          <a:bodyPr wrap="none" rtlCol="0">
            <a:spAutoFit/>
          </a:bodyPr>
          <a:lstStyle/>
          <a:p>
            <a:r>
              <a:rPr lang="en-US" dirty="0">
                <a:latin typeface="Arial Black" pitchFamily="34" charset="0"/>
              </a:rPr>
              <a:t>M16 </a:t>
            </a:r>
          </a:p>
        </p:txBody>
      </p:sp>
      <p:sp>
        <p:nvSpPr>
          <p:cNvPr id="10" name="TextBox 9"/>
          <p:cNvSpPr txBox="1"/>
          <p:nvPr/>
        </p:nvSpPr>
        <p:spPr>
          <a:xfrm>
            <a:off x="6354738" y="3467325"/>
            <a:ext cx="1120820" cy="369332"/>
          </a:xfrm>
          <a:prstGeom prst="rect">
            <a:avLst/>
          </a:prstGeom>
          <a:noFill/>
        </p:spPr>
        <p:txBody>
          <a:bodyPr wrap="none" rtlCol="0">
            <a:spAutoFit/>
          </a:bodyPr>
          <a:lstStyle/>
          <a:p>
            <a:r>
              <a:rPr lang="en-US" dirty="0">
                <a:latin typeface="Arial Black" pitchFamily="34" charset="0"/>
              </a:rPr>
              <a:t>XM 148</a:t>
            </a:r>
          </a:p>
        </p:txBody>
      </p:sp>
      <p:sp>
        <p:nvSpPr>
          <p:cNvPr id="11" name="AutoShape 6" descr="data:image/jpg;base64,/9j/4AAQSkZJRgABAQAAAQABAAD/2wBDAAkGBwgHBgkIBwgKCgkLDRYPDQwMDRsUFRAWIB0iIiAdHx8kKDQsJCYxJx8fLT0tMTU3Ojo6Iys/RD84QzQ5Ojf/2wBDAQoKCg0MDRoPDxo3JR8lNzc3Nzc3Nzc3Nzc3Nzc3Nzc3Nzc3Nzc3Nzc3Nzc3Nzc3Nzc3Nzc3Nzc3Nzc3Nzc3Nzf/wAARCABcARoDASIAAhEBAxEB/8QAHAABAAEFAQEAAAAAAAAAAAAAAAECBAUGBwgD/8QAShAAAQMDAgIFBwcIBgsAAAAAAQACAwQFEQYhEjEHQVFhcRMUFSKBkdEWMlJyobHBIyRCU2KSlNJFhKKy4fAlMzZDRFRkk8LT8f/EABgBAQEBAQEAAAAAAAAAAAAAAAABAgME/8QAHREBAQACAwEBAQAAAAAAAAAAAAECEQMSE1EhMf/aAAwDAQACEQMRAD8A7iiIgIiICIiAiIggrkmktZ1tJrK5WiuFwuNPPWGOGRrQ8QO8oW79jcY5cuHYc11wrknQ8xtVqLUVS9od64LSRnBMkhz9iLHWxyRByREEREBERAREQEREBERAREQEREBERAREQEREBERAREQEREBERAREQEREFMh4WEnq3XKugpmW3qc83OiBz4OP4ro99rYaG1VE08gjHAWtJ63EEADvytB6DYw20XN/PNS1p27GD4os/jpyIiIIiICIiAiIgIiICIiAiIgIiICIiAiIgIijKCUUZUoCIiAoJwMlSoOOtBhW6rsL7w+0Nu1J6QY7hdTmQB3F9HsJ7hus0DleaLhXUD9V15mmh4jcMhxxgfliSQ73b9y9AN1Rp8/03bf4pnxRbGYRYsajsR5Xm3fxTPiqhqGyHleLef60z4ojJIseL7ZzyutCfCpZ8VPpm1EbXKiOf+oZ8UFlrWlhqtMXHy3EPJQOmY5pwWvaCWke1aR0IUVxgo7hPLUMNvfJwxxcPreUGCXE+BaO9adrDUxluN1idc3mJ0zmkx1bpIjHxcPCAOrn1da3zodulKNI4nqKeL86lLQ6duXA43xnI9qNfyOkIrZtwojyq6c+ErfiqhWUp5VMJ8JAjL7ovl5xBjPlo8fWC+Yr6M/8XB/3W/FBcosDftWWayQeVq6yNziPUihcHvf4AfecBaU/pgaJMR2KRzM4z500HxxwounU0XLT0wMGP9Aynwqm7f2VWOl2ItLvQFUQOps7ST4DCHWunoub2zpfs1XUU8NZRVlEZXuYXSAODCPpAb7+C2D5e6bNxpKGO5NklqnBrOBji1pJwA449Uk7b/YhqtoRQCO1SiCIiAiZUZCCUUZH/wAVnW3a3UGfPq+lp8frpms+8oL1QSQtOunSfo+3McXXiKoeB8ylBlJ9o295XMNYdNFdc2Po9NwOoYHgtNQ/eY+GNm/ae8Ium99InSlQ6Xc6htzGVt0Hzm8X5OH6xHM9w9uFyao6XNaVEpey5RwNzs2KmjwPeCVqcdJJM4ySEl5OSSckq4NASCS3fvWLk3MK2FvSvrdpOLwHD9qmi/lXeuja+VOotHW+5V5aaqTjZK5owC5r3NzjvwF5VniLJXDC9F9Aspk0Exh/3dZM37QfxWoxZqujoiKoLFapqJKTTV1qYXcMsVHM9juxwYSD71lVjtQ0T7lYrjQxkB9TSyxNzyy5pA+9B5G9Hch5Ru3egth6pGe9ZA6R1W351iue3PFM/wCCoOldUD+hLmP6rJ8Ea/FmLW/9az3qfRcmP9Y33r7nTmpG87Nc/wCDk+C+E1ru1M+Lz6kq6SN7wzyk8D2AH2gIu4eipPpt96g2qXqe33rLtsNERvqSnbtndn+KMsFI/I+U1KAO1uPxQ0sLlTtlZSQxsa1zWlu223P7yVa+ipO7Pasy+y+cPYJb9amsbnDo5CTyHUcfeqvk/F1ajov8+1F0w3o2YdY96nzCccnN96zI063q1DRHxP8AirSK0Svk4Bcoe44OCmzSyFBUdTvtQW2p7FlX6eqo4y/0nTnAJwMr4eiKzkK2LPiUNLA2yqJyG+5Um3VWf0vAOKyD7XXx86uPHiVLLVcHt421kOOwuKGmP9G1h5B37xV1RWuUzRMqJZYw8keq7fllfU224NaXGshDQN/WPwWQoYpGx0DpHlzi55cSO7ZRZGwnQVE6HLKyqEgJ3fhwVhDYrxY66Gtt1RTVL6dwdGJog7hI3yAdsrfTKd2cLduXarGpHFLkHHisWuvWWKNM9K1bSXuRmsWvjppWNa18UeWwuB58I3wc78zsF2Ohr6W4UkdXQzx1FPKMsljcC1w8Vwy426Ctgcypja4dRHNawJL9pKpMthuFRBG85LY3eqfrNOx9yszjnnxfHqIFfGrrKejpn1NVNHDBGMvkkdwtaO8leem9K2sxGWGemLh+l5q3P+fYsDdK7UGpXNfeLhNVAbhj3YY3waNvsV7Rmcdrpeq+mylppH0+mqTzt4285qMtjz3N2J9uFoVX0o62rAQ25CmB5NggY3HvBKtaHTflMFwAHgs3HpOH1S4gDqO6xeT4648LUa696luIPnl3uM2ep1Q/HuBwsaKSeR3E8Fzu07ldI+TdI0Y4ySpbZIIscJyMrHpW/GOex2mWQj1c+xZag0+WYfKz2YW6wUFPGSNz7MKmQRtcfUdgexZvJWseKRrb7fwEYaR7FQ2AceMclnqmVh6iPasYOEyuIBXPu6dYwNbR5qXgN5nbZdw6DIjDo+djhjFfJ/dYuO1tW2OokjxyPWuy9CcvldJ1Dic/n0g/sMXsw/Zt4eSayroSIi05iFEQRhSiIIWA1tpiDVlhlttRIYX8QkhmAz5N45HHWNyCOwrYEQef6vRGsbYzyTbHQ3FkYwJoyx/EPAkO94z4rUWVta/cWWg4i/g8mY2NfnOPmk8XicbL1aQrKvtFuuRYa+igqDG8PYZYw4tcORBU013rhA0drNvzdJ0Rzzy+P+dT8j9Zdej6Lx8pH/OvQYGFOE6xe9eevkhrEb/I6jPdxs/9itJND6pxkaNjz+zK3+dekFGE1E715vborVHGBJpSdjMYyx8bj/eVudEaox/slUc/ps/mXpjATA7Aqdq8zu0Vqfh30jVY+s0/+SpbozUnL5I1g7Nx8V6awEIGEO1eaG6O1Cwgt0hXg9oI+Kxk1e+CtNLUW+ohnp5C0scCSx42IOOvqXcdb6c1Ld7tFUWO7ijp2wtY6PzqaPLuJxJwwYOxHuUdHNmvNprb4b3O2d8k7A2Vszn8ZAyXYOzchzTt278lLFmVctk1fIMsNpq+I7nbf7FNVe7jTSYqrBc4CWcfC6BwPDyzy5Lt2sbVS3KwVjZ2tD4onyxSkbxuaCc57Nt+5WFljrJb3aq6ocOCWxhrhn1hJxxk57sEfap1b9a4uzVtA/IkjlBJ3G2Qr6Csoq8ZjlBa79F2Nl2PUeiNP6iY43C3xicjaoh9SQe0c/blcW1v0aXfS7n11rkkrbe05Lw38pEP2h2d/LwWbg1OX6upLLSTx8bMBwVEfmNLTOdI5oI5ArE2HUjZqZ8VaeCWNvzu0La9IdHE+pqP0ld6qeipZt6dkbRxyN+kc8h2bZPPYYziY210uck2wjL7TRt4WOHcUGoWZPrnA5YW7P6ErWSfJ3m4N7OJjD+AVtN0IMI/Iahmb9elB+5wVvGxOaNKkvzXv9V5z3lUm9H9b7sLaJ+hC4Akwahgd9emcPucVYzdC2o2bxXSgk8S9v4LPlWvaMIbq5z8mVwHiFTPci9vN37ytdSaH1LpxrX1lOJYnA4kp3F7Rjt22VjZtO36/TTQ2qmdO+JgkcGyAeqeXMhTxq+0X5qi7cud+8qWykZcHE+1UP0TrGEkPsVwI/ZYHfcSpbpjVbBwnT909lM/4LN4a1OfFhLhMXVUh7Su69AUok0fVNz6zLg/PtZGVxx+jtVyvc4acuhyf+XcPvXX+gy0Xez226Q3igqKPylQx8TZm8Jd6uCR7gvTjNTTyZ3d26giItMCIiAiIgIiICIiAiIgIiICIiAiIgjCsqmikNQ6oo5zBK4APy0Oa/HLI7e8H8MXyIMVX26rr6OSlqamB0MreGQCBw4h2bPX3oreKaV80kr5pnDh43ADhaOTWgbAfaetXyII6lD2hzcEZB5hVIg0ep6LNL1N59JOpJGZdxOpmPxC489245dwOCt2a0NADQAB1BSpRdiIiIIiIIwgaB1KUQMDsTAREEYHYpREBER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AutoShape 10" descr="data:image/jpg;base64,/9j/4AAQSkZJRgABAQAAAQABAAD/2wBDAAkGBwgHBgkIBwgKCgkLDRYPDQwMDRsUFRAWIB0iIiAdHx8kKDQsJCYxJx8fLT0tMTU3Ojo6Iys/RD84QzQ5Ojf/2wBDAQoKCg0MDRoPDxo3JR8lNzc3Nzc3Nzc3Nzc3Nzc3Nzc3Nzc3Nzc3Nzc3Nzc3Nzc3Nzc3Nzc3Nzc3Nzc3Nzc3Nzf/wAARCABcARoDASIAAhEBAxEB/8QAHAABAAEFAQEAAAAAAAAAAAAAAAECBAUGBwgD/8QAShAAAQMDAgIFBwcIBgsAAAAAAQACAwQFEQYhEjEHQVFhcRMUFSKBkdEWMlJyobHBIyRCU2KSlNJFhKKy4fAlMzZDRFRkk8LT8f/EABgBAQEBAQEAAAAAAAAAAAAAAAABAgME/8QAHREBAQACAwEBAQAAAAAAAAAAAAECEQMSE1EhMf/aAAwDAQACEQMRAD8A7iiIgIiICIiAiIggrkmktZ1tJrK5WiuFwuNPPWGOGRrQ8QO8oW79jcY5cuHYc11wrknQ8xtVqLUVS9od64LSRnBMkhz9iLHWxyRByREEREBERAREQEREBERAREQEREBERAREQEREBERAREQEREBERAREQEREFMh4WEnq3XKugpmW3qc83OiBz4OP4ro99rYaG1VE08gjHAWtJ63EEADvytB6DYw20XN/PNS1p27GD4os/jpyIiIIiICIiAiIgIiICIiAiIgIiICIiAiIgIijKCUUZUoCIiAoJwMlSoOOtBhW6rsL7w+0Nu1J6QY7hdTmQB3F9HsJ7hus0DleaLhXUD9V15mmh4jcMhxxgfliSQ73b9y9AN1Rp8/03bf4pnxRbGYRYsajsR5Xm3fxTPiqhqGyHleLef60z4ojJIseL7ZzyutCfCpZ8VPpm1EbXKiOf+oZ8UFlrWlhqtMXHy3EPJQOmY5pwWvaCWke1aR0IUVxgo7hPLUMNvfJwxxcPreUGCXE+BaO9adrDUxluN1idc3mJ0zmkx1bpIjHxcPCAOrn1da3zodulKNI4nqKeL86lLQ6duXA43xnI9qNfyOkIrZtwojyq6c+ErfiqhWUp5VMJ8JAjL7ovl5xBjPlo8fWC+Yr6M/8XB/3W/FBcosDftWWayQeVq6yNziPUihcHvf4AfecBaU/pgaJMR2KRzM4z500HxxwounU0XLT0wMGP9Aynwqm7f2VWOl2ItLvQFUQOps7ST4DCHWunoub2zpfs1XUU8NZRVlEZXuYXSAODCPpAb7+C2D5e6bNxpKGO5NklqnBrOBji1pJwA449Uk7b/YhqtoRQCO1SiCIiAiZUZCCUUZH/wAVnW3a3UGfPq+lp8frpms+8oL1QSQtOunSfo+3McXXiKoeB8ylBlJ9o295XMNYdNFdc2Po9NwOoYHgtNQ/eY+GNm/ae8Ium99InSlQ6Xc6htzGVt0Hzm8X5OH6xHM9w9uFyao6XNaVEpey5RwNzs2KmjwPeCVqcdJJM4ySEl5OSSckq4NASCS3fvWLk3MK2FvSvrdpOLwHD9qmi/lXeuja+VOotHW+5V5aaqTjZK5owC5r3NzjvwF5VniLJXDC9F9Aspk0Exh/3dZM37QfxWoxZqujoiKoLFapqJKTTV1qYXcMsVHM9juxwYSD71lVjtQ0T7lYrjQxkB9TSyxNzyy5pA+9B5G9Hch5Ru3egth6pGe9ZA6R1W351iue3PFM/wCCoOldUD+hLmP6rJ8Ea/FmLW/9az3qfRcmP9Y33r7nTmpG87Nc/wCDk+C+E1ru1M+Lz6kq6SN7wzyk8D2AH2gIu4eipPpt96g2qXqe33rLtsNERvqSnbtndn+KMsFI/I+U1KAO1uPxQ0sLlTtlZSQxsa1zWlu223P7yVa+ipO7Pasy+y+cPYJb9amsbnDo5CTyHUcfeqvk/F1ajov8+1F0w3o2YdY96nzCccnN96zI063q1DRHxP8AirSK0Svk4Bcoe44OCmzSyFBUdTvtQW2p7FlX6eqo4y/0nTnAJwMr4eiKzkK2LPiUNLA2yqJyG+5Um3VWf0vAOKyD7XXx86uPHiVLLVcHt421kOOwuKGmP9G1h5B37xV1RWuUzRMqJZYw8keq7fllfU224NaXGshDQN/WPwWQoYpGx0DpHlzi55cSO7ZRZGwnQVE6HLKyqEgJ3fhwVhDYrxY66Gtt1RTVL6dwdGJog7hI3yAdsrfTKd2cLduXarGpHFLkHHisWuvWWKNM9K1bSXuRmsWvjppWNa18UeWwuB58I3wc78zsF2Ohr6W4UkdXQzx1FPKMsljcC1w8Vwy426Ctgcypja4dRHNawJL9pKpMthuFRBG85LY3eqfrNOx9yszjnnxfHqIFfGrrKejpn1NVNHDBGMvkkdwtaO8leem9K2sxGWGemLh+l5q3P+fYsDdK7UGpXNfeLhNVAbhj3YY3waNvsV7Rmcdrpeq+mylppH0+mqTzt4285qMtjz3N2J9uFoVX0o62rAQ25CmB5NggY3HvBKtaHTflMFwAHgs3HpOH1S4gDqO6xeT4648LUa696luIPnl3uM2ep1Q/HuBwsaKSeR3E8Fzu07ldI+TdI0Y4ySpbZIIscJyMrHpW/GOex2mWQj1c+xZag0+WYfKz2YW6wUFPGSNz7MKmQRtcfUdgexZvJWseKRrb7fwEYaR7FQ2AceMclnqmVh6iPasYOEyuIBXPu6dYwNbR5qXgN5nbZdw6DIjDo+djhjFfJ/dYuO1tW2OokjxyPWuy9CcvldJ1Dic/n0g/sMXsw/Zt4eSayroSIi05iFEQRhSiIIWA1tpiDVlhlttRIYX8QkhmAz5N45HHWNyCOwrYEQef6vRGsbYzyTbHQ3FkYwJoyx/EPAkO94z4rUWVta/cWWg4i/g8mY2NfnOPmk8XicbL1aQrKvtFuuRYa+igqDG8PYZYw4tcORBU013rhA0drNvzdJ0Rzzy+P+dT8j9Zdej6Lx8pH/OvQYGFOE6xe9eevkhrEb/I6jPdxs/9itJND6pxkaNjz+zK3+dekFGE1E715vborVHGBJpSdjMYyx8bj/eVudEaox/slUc/ps/mXpjATA7Aqdq8zu0Vqfh30jVY+s0/+SpbozUnL5I1g7Nx8V6awEIGEO1eaG6O1Cwgt0hXg9oI+Kxk1e+CtNLUW+ohnp5C0scCSx42IOOvqXcdb6c1Ld7tFUWO7ijp2wtY6PzqaPLuJxJwwYOxHuUdHNmvNprb4b3O2d8k7A2Vszn8ZAyXYOzchzTt278lLFmVctk1fIMsNpq+I7nbf7FNVe7jTSYqrBc4CWcfC6BwPDyzy5Lt2sbVS3KwVjZ2tD4onyxSkbxuaCc57Nt+5WFljrJb3aq6ocOCWxhrhn1hJxxk57sEfap1b9a4uzVtA/IkjlBJ3G2Qr6Csoq8ZjlBa79F2Nl2PUeiNP6iY43C3xicjaoh9SQe0c/blcW1v0aXfS7n11rkkrbe05Lw38pEP2h2d/LwWbg1OX6upLLSTx8bMBwVEfmNLTOdI5oI5ArE2HUjZqZ8VaeCWNvzu0La9IdHE+pqP0ld6qeipZt6dkbRxyN+kc8h2bZPPYYziY210uck2wjL7TRt4WOHcUGoWZPrnA5YW7P6ErWSfJ3m4N7OJjD+AVtN0IMI/Iahmb9elB+5wVvGxOaNKkvzXv9V5z3lUm9H9b7sLaJ+hC4Akwahgd9emcPucVYzdC2o2bxXSgk8S9v4LPlWvaMIbq5z8mVwHiFTPci9vN37ytdSaH1LpxrX1lOJYnA4kp3F7Rjt22VjZtO36/TTQ2qmdO+JgkcGyAeqeXMhTxq+0X5qi7cud+8qWykZcHE+1UP0TrGEkPsVwI/ZYHfcSpbpjVbBwnT909lM/4LN4a1OfFhLhMXVUh7Su69AUok0fVNz6zLg/PtZGVxx+jtVyvc4acuhyf+XcPvXX+gy0Xez226Q3igqKPylQx8TZm8Jd6uCR7gvTjNTTyZ3d26giItMCIiAiIgIiICIiAiIgIiICIiAiIgjCsqmikNQ6oo5zBK4APy0Oa/HLI7e8H8MXyIMVX26rr6OSlqamB0MreGQCBw4h2bPX3oreKaV80kr5pnDh43ADhaOTWgbAfaetXyII6lD2hzcEZB5hVIg0ep6LNL1N59JOpJGZdxOpmPxC489245dwOCt2a0NADQAB1BSpRdiIiIIiIIwgaB1KUQMDsTAREEYHYpREBERB/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2" descr="data:image/jpg;base64,/9j/4AAQSkZJRgABAQAAAQABAAD/2wBDAAkGBwgHBgkIBwgKCgkLDRYPDQwMDRsUFRAWIB0iIiAdHx8kKDQsJCYxJx8fLT0tMTU3Ojo6Iys/RD84QzQ5Ojf/2wBDAQoKCg0MDRoPDxo3JR8lNzc3Nzc3Nzc3Nzc3Nzc3Nzc3Nzc3Nzc3Nzc3Nzc3Nzc3Nzc3Nzc3Nzc3Nzc3Nzc3Nzf/wAARCABcARoDASIAAhEBAxEB/8QAHAABAAEFAQEAAAAAAAAAAAAAAAECBAUGBwgD/8QAShAAAQMDAgIFBwcIBgsAAAAAAQACAwQFEQYhEjEHQVFhcRMUFSKBkdEWMlJyobHBIyRCU2KSlNJFhKKy4fAlMzZDRFRkk8LT8f/EABgBAQEBAQEAAAAAAAAAAAAAAAABAgME/8QAHREBAQACAwEBAQAAAAAAAAAAAAECEQMSE1EhMf/aAAwDAQACEQMRAD8A7iiIgIiICIiAiIggrkmktZ1tJrK5WiuFwuNPPWGOGRrQ8QO8oW79jcY5cuHYc11wrknQ8xtVqLUVS9od64LSRnBMkhz9iLHWxyRByREEREBERAREQEREBERAREQEREBERAREQEREBERAREQEREBERAREQEREFMh4WEnq3XKugpmW3qc83OiBz4OP4ro99rYaG1VE08gjHAWtJ63EEADvytB6DYw20XN/PNS1p27GD4os/jpyIiIIiICIiAiIgIiICIiAiIgIiICIiAiIgIijKCUUZUoCIiAoJwMlSoOOtBhW6rsL7w+0Nu1J6QY7hdTmQB3F9HsJ7hus0DleaLhXUD9V15mmh4jcMhxxgfliSQ73b9y9AN1Rp8/03bf4pnxRbGYRYsajsR5Xm3fxTPiqhqGyHleLef60z4ojJIseL7ZzyutCfCpZ8VPpm1EbXKiOf+oZ8UFlrWlhqtMXHy3EPJQOmY5pwWvaCWke1aR0IUVxgo7hPLUMNvfJwxxcPreUGCXE+BaO9adrDUxluN1idc3mJ0zmkx1bpIjHxcPCAOrn1da3zodulKNI4nqKeL86lLQ6duXA43xnI9qNfyOkIrZtwojyq6c+ErfiqhWUp5VMJ8JAjL7ovl5xBjPlo8fWC+Yr6M/8XB/3W/FBcosDftWWayQeVq6yNziPUihcHvf4AfecBaU/pgaJMR2KRzM4z500HxxwounU0XLT0wMGP9Aynwqm7f2VWOl2ItLvQFUQOps7ST4DCHWunoub2zpfs1XUU8NZRVlEZXuYXSAODCPpAb7+C2D5e6bNxpKGO5NklqnBrOBji1pJwA449Uk7b/YhqtoRQCO1SiCIiAiZUZCCUUZH/wAVnW3a3UGfPq+lp8frpms+8oL1QSQtOunSfo+3McXXiKoeB8ylBlJ9o295XMNYdNFdc2Po9NwOoYHgtNQ/eY+GNm/ae8Ium99InSlQ6Xc6htzGVt0Hzm8X5OH6xHM9w9uFyao6XNaVEpey5RwNzs2KmjwPeCVqcdJJM4ySEl5OSSckq4NASCS3fvWLk3MK2FvSvrdpOLwHD9qmi/lXeuja+VOotHW+5V5aaqTjZK5owC5r3NzjvwF5VniLJXDC9F9Aspk0Exh/3dZM37QfxWoxZqujoiKoLFapqJKTTV1qYXcMsVHM9juxwYSD71lVjtQ0T7lYrjQxkB9TSyxNzyy5pA+9B5G9Hch5Ru3egth6pGe9ZA6R1W351iue3PFM/wCCoOldUD+hLmP6rJ8Ea/FmLW/9az3qfRcmP9Y33r7nTmpG87Nc/wCDk+C+E1ru1M+Lz6kq6SN7wzyk8D2AH2gIu4eipPpt96g2qXqe33rLtsNERvqSnbtndn+KMsFI/I+U1KAO1uPxQ0sLlTtlZSQxsa1zWlu223P7yVa+ipO7Pasy+y+cPYJb9amsbnDo5CTyHUcfeqvk/F1ajov8+1F0w3o2YdY96nzCccnN96zI063q1DRHxP8AirSK0Svk4Bcoe44OCmzSyFBUdTvtQW2p7FlX6eqo4y/0nTnAJwMr4eiKzkK2LPiUNLA2yqJyG+5Um3VWf0vAOKyD7XXx86uPHiVLLVcHt421kOOwuKGmP9G1h5B37xV1RWuUzRMqJZYw8keq7fllfU224NaXGshDQN/WPwWQoYpGx0DpHlzi55cSO7ZRZGwnQVE6HLKyqEgJ3fhwVhDYrxY66Gtt1RTVL6dwdGJog7hI3yAdsrfTKd2cLduXarGpHFLkHHisWuvWWKNM9K1bSXuRmsWvjppWNa18UeWwuB58I3wc78zsF2Ohr6W4UkdXQzx1FPKMsljcC1w8Vwy426Ctgcypja4dRHNawJL9pKpMthuFRBG85LY3eqfrNOx9yszjnnxfHqIFfGrrKejpn1NVNHDBGMvkkdwtaO8leem9K2sxGWGemLh+l5q3P+fYsDdK7UGpXNfeLhNVAbhj3YY3waNvsV7Rmcdrpeq+mylppH0+mqTzt4285qMtjz3N2J9uFoVX0o62rAQ25CmB5NggY3HvBKtaHTflMFwAHgs3HpOH1S4gDqO6xeT4648LUa696luIPnl3uM2ep1Q/HuBwsaKSeR3E8Fzu07ldI+TdI0Y4ySpbZIIscJyMrHpW/GOex2mWQj1c+xZag0+WYfKz2YW6wUFPGSNz7MKmQRtcfUdgexZvJWseKRrb7fwEYaR7FQ2AceMclnqmVh6iPasYOEyuIBXPu6dYwNbR5qXgN5nbZdw6DIjDo+djhjFfJ/dYuO1tW2OokjxyPWuy9CcvldJ1Dic/n0g/sMXsw/Zt4eSayroSIi05iFEQRhSiIIWA1tpiDVlhlttRIYX8QkhmAz5N45HHWNyCOwrYEQef6vRGsbYzyTbHQ3FkYwJoyx/EPAkO94z4rUWVta/cWWg4i/g8mY2NfnOPmk8XicbL1aQrKvtFuuRYa+igqDG8PYZYw4tcORBU013rhA0drNvzdJ0Rzzy+P+dT8j9Zdej6Lx8pH/OvQYGFOE6xe9eevkhrEb/I6jPdxs/9itJND6pxkaNjz+zK3+dekFGE1E715vborVHGBJpSdjMYyx8bj/eVudEaox/slUc/ps/mXpjATA7Aqdq8zu0Vqfh30jVY+s0/+SpbozUnL5I1g7Nx8V6awEIGEO1eaG6O1Cwgt0hXg9oI+Kxk1e+CtNLUW+ohnp5C0scCSx42IOOvqXcdb6c1Ld7tFUWO7ijp2wtY6PzqaPLuJxJwwYOxHuUdHNmvNprb4b3O2d8k7A2Vszn8ZAyXYOzchzTt278lLFmVctk1fIMsNpq+I7nbf7FNVe7jTSYqrBc4CWcfC6BwPDyzy5Lt2sbVS3KwVjZ2tD4onyxSkbxuaCc57Nt+5WFljrJb3aq6ocOCWxhrhn1hJxxk57sEfap1b9a4uzVtA/IkjlBJ3G2Qr6Csoq8ZjlBa79F2Nl2PUeiNP6iY43C3xicjaoh9SQe0c/blcW1v0aXfS7n11rkkrbe05Lw38pEP2h2d/LwWbg1OX6upLLSTx8bMBwVEfmNLTOdI5oI5ArE2HUjZqZ8VaeCWNvzu0La9IdHE+pqP0ld6qeipZt6dkbRxyN+kc8h2bZPPYYziY210uck2wjL7TRt4WOHcUGoWZPrnA5YW7P6ErWSfJ3m4N7OJjD+AVtN0IMI/Iahmb9elB+5wVvGxOaNKkvzXv9V5z3lUm9H9b7sLaJ+hC4Akwahgd9emcPucVYzdC2o2bxXSgk8S9v4LPlWvaMIbq5z8mVwHiFTPci9vN37ytdSaH1LpxrX1lOJYnA4kp3F7Rjt22VjZtO36/TTQ2qmdO+JgkcGyAeqeXMhTxq+0X5qi7cud+8qWykZcHE+1UP0TrGEkPsVwI/ZYHfcSpbpjVbBwnT909lM/4LN4a1OfFhLhMXVUh7Su69AUok0fVNz6zLg/PtZGVxx+jtVyvc4acuhyf+XcPvXX+gy0Xez226Q3igqKPylQx8TZm8Jd6uCR7gvTjNTTyZ3d26giItMCIiAiIgIiICIiAiIgIiICIiAiIgjCsqmikNQ6oo5zBK4APy0Oa/HLI7e8H8MXyIMVX26rr6OSlqamB0MreGQCBw4h2bPX3oreKaV80kr5pnDh43ADhaOTWgbAfaetXyII6lD2hzcEZB5hVIg0ep6LNL1N59JOpJGZdxOpmPxC489245dwOCt2a0NADQAB1BSpRdiIiIIiIIwgaB1KUQMDsTAREEYHYpREBERB/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087"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274" y="4446357"/>
            <a:ext cx="4467407" cy="1457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9" name="Picture 17" descr="http://t2.gstatic.com/images?q=tbn:ANd9GcSybF8CDofDKJ_aPVxjddfosMhba5X2sSj0BTVjEyCfpcTgwwcU-Q"/>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4579" y="-23766"/>
            <a:ext cx="4397067" cy="2144523"/>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19" descr="data:image/jpg;base64,/9j/4AAQSkZJRgABAQAAAQABAAD/2wCEAAkGBhISERUSEBQQFBQVFRUUFRUTGBgbFxQVFhQVFhYXFhgYHSYeFxokGhQVIC8gIycpLC0uFyAzNTAqNicrLCkBCQoKDgwOGg8PGikkHB8sLCksLCwsLCwpLCwpLCwsKSwsKSkpKSwsKSwqLCwpLCkpLCkpLCwsLCwsLCwsKSksLP/AABEIALcBEwMBIgACEQEDEQH/xAAcAAEAAgIDAQAAAAAAAAAAAAAABgcEBQECAwj/xABMEAABAwEFAwcHBwgJBQEAAAABAAIDEQQFEiExBkFxBxMiUWGBkTKSobHB0fAUI0JSYoLSFRZUcqLh4vEzQ1Njc5Oyw9MkRIOzwhf/xAAZAQEBAAMBAAAAAAAAAAAAAAAAAQIDBAX/xAAhEQEAAwACAgIDAQAAAAAAAAAAAQIRAyESMUFRBCIyE//aAAwDAQACEQMRAD8AvFERAREQEREBERAREQEREBERAREQEREBERAREQEREBERAREQEREBERAREQEREBERAREQEREBERAREQEREBERAREQEREBERAREQEREBERAREQEREBERAREQEREBERAREQEREBERAREQEREBYtnvOKR742PY58Zo9oObTQHMd49Wq6X3E91nmbE7BIY3hjvquLTQ9nFfOlmmljkexoe2ZrsLsGKo3OBczgDruUmR9MIqSjua35ObaJMs8pX1H7Sk13bU26MYZZGSbqviZXxbM2vgp5Cx0UGbtxN/c+aB/vr1/PeQa8x4gf7ieULiaIoUduH/Xso4uH414Hb51ac7ZfPb708oMTxFA5dunhuIPhLa0qHAivHDTeFxY9vnteTLR7aZNAAINRnjqO3LD3q6ieooPJysWZhLZI5Q4fVdHQg5ihc9p01yyNQvL/APYbNugtZ4CI+qQponqKvzyxwfotu8xn4l1PLHD+iW3vaz8SaLCRV6OWGL9FtY833rpNywsp0LLPX7Rb7CmixUVP27lRtD/JbKwdTQ0enFVa5+3toIzdagex4/GpqbC4L32gs9mFZ5Gs6m6udwaMyoHenK28upZYmhoOstSXfdaRh8SoPPfWIkua8uJqXEsqeJLljS2zEKeR2lzad4qqmvoO6bwE8EcwFOcY11OqozHcVlqPbAOrd8HSa6gcMTRQGj3DIburuUhSPTIREVBERAREQEREBERAWnv6+5IMPNwmWoJPSDaU0AqDUrcLgtrqpIjV0beQzSCJ7ZIZCcOF4FMW4VGh4gKQ2i0NYxz3kBrQSSdwGqjW1uydnljLy5sTx5LiQ0V3N+NNyq299qbXIzmbRM8saaFpABNDlioAXnjXNYxMx1KzjZ33t7bOdfJBJIGPkDGso1zG5ZBwcCBUDOnasH5Y573yaF7q9XR0HdSnitbBE45yVFfJb1VyLnfaIqKbgTvOWdJQNr1Z8EpHylpLXd7bTZ5pJJCBBJEwkNDs5A4mgJA3NUcF3WRxpzztaD5qLpcBWq2NzX0z5DLFi+ftFoY9jSCQcJkxVOgo0s16+K9otmbQM/mmnrDW1WMz2rTy7PsHky+dZR7CvMXH/fRd1l/ct3bLrfFXnZjXXC0Nr6SAtHJehBpS0kcWj1ApGybALm3c83usoXq27MPSbLHI4VwsfZgGl1CACQctcu2ix/ynnXm7Sfvj8C7tt9chDPUg5mTIEjXyAFcsmwy7kGJzobRJFCW0cKDI5NGWeuRJK3f5Fg32qPXfT3qurNY5ZHEMaXuFK4SHekGiyvzftP8AZu9HvWWLqeRwsa4tFqY1lOiQW0fma4RXPOoy6l1lu+J2ZtEJ7Xws9ZCh8wtbDHn02MoKYSWNL3ENOWR1PAhdp71vBwo6WU9lR7Fj4pqSuuyGv9PYvNiHoXT5LZwaGey8QxlNK66KImO1O154+cV3iu61fRZP3Mk9gTE1LG2ez1pz8HHm2U0rnl2+K9WQWc/10f8AkxqKG7LaASWWoACpOCbQduFY7XWg6On7Kc5nwV8TU1Fgs5/rG7suYbnXq3cVw27oDXpgf+AewFQ9tntJ1M44iRbqwbFXhMwPYJ8J0JbIKhMRt/yZD/aeEH8K9mXNAdHSk9TYPe1a4cm14ndN5siyIeS68DvlH3X+9MFk8l5maZ434+aGAxB4AI8oO6IyA08FPVAuS7ZG0WMTOtL3OL8DWNdXINxEnMnXEPBT1ZQyERFQREQEREBERARFoNtrwkhsj3wuwvyAd1KTORpDeueBqQOK0W0e1TLPGebMb5M6AuaAO01IrwCqS13tPI0mSaSp31Ioa6ZUBWmc9wNSa8c/jgtFeaLzkN9uC1Y1urxv+2TvLnvbnvJrQfZaKUHesCGBrXYql7vrO3V+qB5I4Diu9mNW59SxJASagngP3Lb4tOtnLMDoF0thrE6n1T6liQOzAJOe7du0/d6VsDZnaEZFZwk9q+ZbC1kJGrHSUPbRp9oWzG1NoAyOmZy0GQHpRuzZdFanl2H5K5j8NPLEzi3WuVObC0vyuhqG5UoWk5EfzzWCpFHtdi/pomucBQSNydTcDkahdfzmH1pe5rPaVFgVzVXDISc7TDrn/YHsXEe0AcQKzZmmbm0zyz6KjQ7ll3XDimibrWSMUr1vAUxGZZb/AGxzGSOKKmHCWuBIO+uuRWeduH7oLN5h96nO3mx9mht7ObhjbE6AkjQYw8AUz6qrUWfZyzve1vNsq4hoz3kgZZ9qyz5NdblstttDPlFngtThITi5mR7GBzOhkGuzGENzPUVt23Ref6Jbe+0SfjVw3TdbLPCyGNoa1ooABQdqzKKYKUbcN6H/ALS0d87/AMa6y7K3o4UFmmaesWhwO7fjV2orgoyybD3sXijZ2GuT3TZN7fKNacM1ix7F3rl/0bDTRznmp7fLV+omJiptjNiLb8oa+2QQRRxlr8+mXkHyQK9VTU6UCtkIiYoiIqCIiAiIgIiICIiAiIgKNbfmtlw/We0d2/0VUlVf8oF8gnmwdAR3/SPs8Vq5reNdbOOs2tivZI6upuJJ8SfevO9LuwjEB1e8FetnNX16tAVuLVFzga2v7gOC8iJyXr7mI7d01QQdR8VXd0YyPYNOz4IXnJAY3ndqEx56047163HbyrEvL5qRW8xHp7WRwxAd+fA+yvgtpAThAPUtTC2rvrbqD0absvjJbYOWctMOtojBsduia35yZkQjy8osmDiCdBkSc1X35qWwnKNvnM96sV81BmRTevORjdQad9FYmJJiVfHZG1nVrP8AMb71yNi7T1R+e1T2AxCpxsP3hX1rGvixc4WOY5tBUEHtpm00NHCnZqcwr0neIgNhrTv5gcZB7ltNndjJo7TDNI6Dm4poZJKSVIY2QHSmpwkBSORpwt8o5HStTQDPIFe8LzhcCJaEsqWh4OEOIP0ep1eonqUlUg22tdjtjmPeThYyoJNMnOAqMJNRkFqrmuKyxzwyRCpbOxp6ZdhIdTTisOezuIGTjnTLnKgU7std2vBZ2z1nId0qj52EiuKuT2DVxz13KT6FyIuAuVmgiIgIiICIiAiIgIiICIiAiIgIiICIsa8Lc2Fhe8gABSZyNlYjWv2mv5tmiJ+kRRoVQyzmeYB9TidmK0qczQHdp6Vi7WbUSWuVzmvc1gNG01Pbwy71h3TbhUMmOFw0NSA4g1Ba7cexeby2m878fT0OPj8KzHzKYS3HCYSQ0BzTTKlSNXOG/IaU9yxLsFI8b9wzPBcl5f0TI4jyjp4kgerM1WvvCdz2kNq2Nug0xHrJ3ZeAWuctMYcdZrE6wL4tYc80zGte4DPqWvZeDAci3zmerEpxs/yXiTpyNDq5lz/Ir9lntNT2qWt5N4cOHocObFPCq9HjrNa44+S8WtqrobyABxZUFeIArl1rzbe7Cx0mjW6nWn7zVuXat5tTyeOsVZohihJq9grRv22DUU1Ld4rTMLWbE3A28JmxtaBBG4vloPKdUhod1gAV6jias9a8Ri8L2tM1AxpjYRUE6kHfU6cAsH8iPdnJIT4n0kr6Sn2HskkTY5GYi0Ux6OOdc6ZEdQIIG5Vhtps7FZbU2GHEQWNdV9K1c5w3ACmQ3JOwe2p5P9iIrRMY5Wh7S1xBcBkRQ6gV/mFLrw5GQ3pWc4SNOac5rvAmhUu2C2cFngEjvLkaD+qw5gcTkT3D6IUpViDVDSy2mxvwWqrmDLnMNHM6ucGlPtBb6wSPtIDbMQ+urm5gdlN7uOm+uisTaS4Y7TE4OaMQacJp2aHrBWi5LLpZDZDh/tZW1/VkcPZTuU79DAZyezuHTlf3yvHojo0dwXLOTWQODhIcTSHNxSykAg1BoTRWEivia6srQV130XZEWSCIiAiIgIiICIiAiIgIiICIiAiIg4JVRcqG1Zlk+SQu6I/pCOr6vEqebcbQCyWZz/pEUA6ycgPFUQXOJLnGr3HE4neTn4ZhcfPfvxh2fj8e/tLhno0Hqy7gfFC2oNaHjpXM+srvQabvgeoFcimZ8ezf6yuXXay9mmua+Vra4CGCm4PJOnUMIz7lP7k2eE8jY8+bYA+Qjf1Cu4uPoHYovsrYuizLN1ZDxeaN/ZAVubLWIMgDt8hxngcmjzQPFbuCnlebT8OTnt41yPlto2BoAAAAFABoAOpdkReg4Xja7M2RjmOFQ4EFQbkqusQG2R0oWWhze7Ud1APBT9RazkWW8pA7JlsaxzCdOeYMJbxcMx2jtWM+1hKVXHKpdhEkNpA6NOaceo1Lmk+c7wVjrFvK7o54nRSjExwoR6iOojWqto2CJwuy1NkhjeymFzGkU3Zad2ncspQK74bbdjizA+02UmoMeb2fd9dMj2KX3dfMczC9uNob5XONcwtyrniA8RkpEkwyp5Q1rnOyDQST2AVK1GxtnwWRlRTGZJKf4kjn/wD0se12s208zBXmK/Oy7ngfQj+sCdXabhVSGKMNAaMgBQcAnuUdkRFkCIiAiIgIiICIiAiIgIiICIiAiIgLgrla7aC3iGzyPOVGmixtORqxGzio+Uy/eftYhaehFmeouOQUTxanL3b9fNXEk5kc+Q5l7ic+o5D1+hJIsQpuqD2HfQ+hebPc9vViPGvTmGdrhUUI0+O4LraK4TTU5Dv/AJrrK4l7nODGkgCkelBWh40qvaKOro+2SMftfzSYyeiszMbKcXHD5VNwwt+63C300VuQxBrQ0aNAA4AUVYbJNq5va+P/ANrCfUrSC6vxY/TXF+TP7iIi6nMLAvm5o7TGY5RluI1aesHcs9EEUa287N0W8za4xoZCWygdRc0EP4kAr2Zf9u32HP8Axv4CpKimSqMPlvSbJrbNZmn6WcjxwrhaO9pXpZNjW1xWqWa0u1POOODuYKNA7AFI0TEdY4g0UaAANwXZEVBERAREQEREBERAREQEREBERAREQEREBV9yvXtgswiGrzTxy96sFUdyn3pz1rDAcm1PhkFz89srn238FdtqKxinq+PEeFepcudll8fGXjxXLfj+eXWPii85D8fHd4riek4Y3P4z+KfAWXEKPj3/ADjOGdSM/OWO1vf8fw9e9egd0oz1SM/1fuPHwV9sZ9LG2Hzcz9dn+pWiqr2FfR47HsHi8D2q1Auz8b+Hn/kf2IiLoaBERAREQEREBERAREQEREBERAREQEREBERAREQEREBERBhXzbBFA9/U004nJfPd8vc6YyUc4OG7Ua7u9XxtTdMlph5tjg2uZyqTwzA696hLeSx5PSkkHBkf/KuPmre1+o6dfBelY7lWgk+y8Zb6BdREa+SfEfHUrTbyRMNMUs3mxj2lZDeSSLfLP+x+ErV/lf6b/wDfj+1XMsz/AKMdfvD0+C9bPdchkaHtwgODjU1yGfporWj5LYB/WT+cz/jWVHycwDR01f1me2NI4eT6Yzz0+0M2Smwuf9kl3mdL2K4FFYNgYo6mN76kOBLyDXECDo0dalIC6uGs1rkuXmvFrbDlERb2kREQEREBERAREQEREBERAREQEREBERAREQEREBERAREQEREBERAREQEREBERAREQEREBERAREQEREBERAREQEREBERAREQEREBERB//Z"/>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AutoShape 21" descr="data:image/jpg;base64,/9j/4AAQSkZJRgABAQAAAQABAAD/2wCEAAkGBhISERUSEBQQFBQVFRUUFRUTGBgbFxQVFhQVFhYXFhgYHSYeFxokGhQVIC8gIycpLC0uFyAzNTAqNicrLCkBCQoKDgwOGg8PGikkHB8sLCksLCwsLCwpLCwpLCwsKSwsKSkpKSwsKSwqLCwpLCkpLCkpLCwsLCwsLCwsKSksLP/AABEIALcBEwMBIgACEQEDEQH/xAAcAAEAAgIDAQAAAAAAAAAAAAAABgcEBQECAwj/xABMEAABAwEFAwcHBwgJBQEAAAABAAIDEQQFEiExBkFxBxMiUWGBkTKSobHB0fAUI0JSYoLSFRZUcqLh4vEzQ1Njc5Oyw9MkRIOzwhf/xAAZAQEBAAMBAAAAAAAAAAAAAAAAAQIDBAX/xAAhEQEAAwACAgIDAQAAAAAAAAAAAQIRAyESMUFRBCIyE//aAAwDAQACEQMRAD8AvFERAREQEREBERAREQEREBERAREQEREBERAREQEREBERAREQEREBERAREQEREBERAREQEREBERAREQEREBERAREQEREBERAREQEREBERAREQEREBERAREQEREBERAREQEREBERAREQEREBYtnvOKR742PY58Zo9oObTQHMd49Wq6X3E91nmbE7BIY3hjvquLTQ9nFfOlmmljkexoe2ZrsLsGKo3OBczgDruUmR9MIqSjua35ObaJMs8pX1H7Sk13bU26MYZZGSbqviZXxbM2vgp5Cx0UGbtxN/c+aB/vr1/PeQa8x4gf7ieULiaIoUduH/Xso4uH414Hb51ac7ZfPb708oMTxFA5dunhuIPhLa0qHAivHDTeFxY9vnteTLR7aZNAAINRnjqO3LD3q6ieooPJysWZhLZI5Q4fVdHQg5ihc9p01yyNQvL/APYbNugtZ4CI+qQponqKvzyxwfotu8xn4l1PLHD+iW3vaz8SaLCRV6OWGL9FtY833rpNywsp0LLPX7Rb7CmixUVP27lRtD/JbKwdTQ0enFVa5+3toIzdagex4/GpqbC4L32gs9mFZ5Gs6m6udwaMyoHenK28upZYmhoOstSXfdaRh8SoPPfWIkua8uJqXEsqeJLljS2zEKeR2lzad4qqmvoO6bwE8EcwFOcY11OqozHcVlqPbAOrd8HSa6gcMTRQGj3DIburuUhSPTIREVBERAREQEREBERAWnv6+5IMPNwmWoJPSDaU0AqDUrcLgtrqpIjV0beQzSCJ7ZIZCcOF4FMW4VGh4gKQ2i0NYxz3kBrQSSdwGqjW1uydnljLy5sTx5LiQ0V3N+NNyq299qbXIzmbRM8saaFpABNDlioAXnjXNYxMx1KzjZ33t7bOdfJBJIGPkDGso1zG5ZBwcCBUDOnasH5Y573yaF7q9XR0HdSnitbBE45yVFfJb1VyLnfaIqKbgTvOWdJQNr1Z8EpHylpLXd7bTZ5pJJCBBJEwkNDs5A4mgJA3NUcF3WRxpzztaD5qLpcBWq2NzX0z5DLFi+ftFoY9jSCQcJkxVOgo0s16+K9otmbQM/mmnrDW1WMz2rTy7PsHky+dZR7CvMXH/fRd1l/ct3bLrfFXnZjXXC0Nr6SAtHJehBpS0kcWj1ApGybALm3c83usoXq27MPSbLHI4VwsfZgGl1CACQctcu2ix/ynnXm7Sfvj8C7tt9chDPUg5mTIEjXyAFcsmwy7kGJzobRJFCW0cKDI5NGWeuRJK3f5Fg32qPXfT3qurNY5ZHEMaXuFK4SHekGiyvzftP8AZu9HvWWLqeRwsa4tFqY1lOiQW0fma4RXPOoy6l1lu+J2ZtEJ7Xws9ZCh8wtbDHn02MoKYSWNL3ENOWR1PAhdp71vBwo6WU9lR7Fj4pqSuuyGv9PYvNiHoXT5LZwaGey8QxlNK66KImO1O154+cV3iu61fRZP3Mk9gTE1LG2ez1pz8HHm2U0rnl2+K9WQWc/10f8AkxqKG7LaASWWoACpOCbQduFY7XWg6On7Kc5nwV8TU1Fgs5/rG7suYbnXq3cVw27oDXpgf+AewFQ9tntJ1M44iRbqwbFXhMwPYJ8J0JbIKhMRt/yZD/aeEH8K9mXNAdHSk9TYPe1a4cm14ndN5siyIeS68DvlH3X+9MFk8l5maZ434+aGAxB4AI8oO6IyA08FPVAuS7ZG0WMTOtL3OL8DWNdXINxEnMnXEPBT1ZQyERFQREQEREBERARFoNtrwkhsj3wuwvyAd1KTORpDeueBqQOK0W0e1TLPGebMb5M6AuaAO01IrwCqS13tPI0mSaSp31Ioa6ZUBWmc9wNSa8c/jgtFeaLzkN9uC1Y1urxv+2TvLnvbnvJrQfZaKUHesCGBrXYql7vrO3V+qB5I4Diu9mNW59SxJASagngP3Lb4tOtnLMDoF0thrE6n1T6liQOzAJOe7du0/d6VsDZnaEZFZwk9q+ZbC1kJGrHSUPbRp9oWzG1NoAyOmZy0GQHpRuzZdFanl2H5K5j8NPLEzi3WuVObC0vyuhqG5UoWk5EfzzWCpFHtdi/pomucBQSNydTcDkahdfzmH1pe5rPaVFgVzVXDISc7TDrn/YHsXEe0AcQKzZmmbm0zyz6KjQ7ll3XDimibrWSMUr1vAUxGZZb/AGxzGSOKKmHCWuBIO+uuRWeduH7oLN5h96nO3mx9mht7ObhjbE6AkjQYw8AUz6qrUWfZyzve1vNsq4hoz3kgZZ9qyz5NdblstttDPlFngtThITi5mR7GBzOhkGuzGENzPUVt23Ref6Jbe+0SfjVw3TdbLPCyGNoa1ooABQdqzKKYKUbcN6H/ALS0d87/AMa6y7K3o4UFmmaesWhwO7fjV2orgoyybD3sXijZ2GuT3TZN7fKNacM1ix7F3rl/0bDTRznmp7fLV+omJiptjNiLb8oa+2QQRRxlr8+mXkHyQK9VTU6UCtkIiYoiIqCIiAiIgIiICIiAiIgKNbfmtlw/We0d2/0VUlVf8oF8gnmwdAR3/SPs8Vq5reNdbOOs2tivZI6upuJJ8SfevO9LuwjEB1e8FetnNX16tAVuLVFzga2v7gOC8iJyXr7mI7d01QQdR8VXd0YyPYNOz4IXnJAY3ndqEx56047163HbyrEvL5qRW8xHp7WRwxAd+fA+yvgtpAThAPUtTC2rvrbqD0absvjJbYOWctMOtojBsduia35yZkQjy8osmDiCdBkSc1X35qWwnKNvnM96sV81BmRTevORjdQad9FYmJJiVfHZG1nVrP8AMb71yNi7T1R+e1T2AxCpxsP3hX1rGvixc4WOY5tBUEHtpm00NHCnZqcwr0neIgNhrTv5gcZB7ltNndjJo7TDNI6Dm4poZJKSVIY2QHSmpwkBSORpwt8o5HStTQDPIFe8LzhcCJaEsqWh4OEOIP0ep1eonqUlUg22tdjtjmPeThYyoJNMnOAqMJNRkFqrmuKyxzwyRCpbOxp6ZdhIdTTisOezuIGTjnTLnKgU7std2vBZ2z1nId0qj52EiuKuT2DVxz13KT6FyIuAuVmgiIgIiICIiAiIgIiICIiAiIgIiICIsa8Lc2Fhe8gABSZyNlYjWv2mv5tmiJ+kRRoVQyzmeYB9TidmK0qczQHdp6Vi7WbUSWuVzmvc1gNG01Pbwy71h3TbhUMmOFw0NSA4g1Ba7cexeby2m878fT0OPj8KzHzKYS3HCYSQ0BzTTKlSNXOG/IaU9yxLsFI8b9wzPBcl5f0TI4jyjp4kgerM1WvvCdz2kNq2Nug0xHrJ3ZeAWuctMYcdZrE6wL4tYc80zGte4DPqWvZeDAci3zmerEpxs/yXiTpyNDq5lz/Ir9lntNT2qWt5N4cOHocObFPCq9HjrNa44+S8WtqrobyABxZUFeIArl1rzbe7Cx0mjW6nWn7zVuXat5tTyeOsVZohihJq9grRv22DUU1Ld4rTMLWbE3A28JmxtaBBG4vloPKdUhod1gAV6jias9a8Ri8L2tM1AxpjYRUE6kHfU6cAsH8iPdnJIT4n0kr6Sn2HskkTY5GYi0Ux6OOdc6ZEdQIIG5Vhtps7FZbU2GHEQWNdV9K1c5w3ACmQ3JOwe2p5P9iIrRMY5Wh7S1xBcBkRQ6gV/mFLrw5GQ3pWc4SNOac5rvAmhUu2C2cFngEjvLkaD+qw5gcTkT3D6IUpViDVDSy2mxvwWqrmDLnMNHM6ucGlPtBb6wSPtIDbMQ+urm5gdlN7uOm+uisTaS4Y7TE4OaMQacJp2aHrBWi5LLpZDZDh/tZW1/VkcPZTuU79DAZyezuHTlf3yvHojo0dwXLOTWQODhIcTSHNxSykAg1BoTRWEivia6srQV130XZEWSCIiAiIgIiICIiAiIgIiICIiAiIg4JVRcqG1Zlk+SQu6I/pCOr6vEqebcbQCyWZz/pEUA6ycgPFUQXOJLnGr3HE4neTn4ZhcfPfvxh2fj8e/tLhno0Hqy7gfFC2oNaHjpXM+srvQabvgeoFcimZ8ezf6yuXXay9mmua+Vra4CGCm4PJOnUMIz7lP7k2eE8jY8+bYA+Qjf1Cu4uPoHYovsrYuizLN1ZDxeaN/ZAVubLWIMgDt8hxngcmjzQPFbuCnlebT8OTnt41yPlto2BoAAAAFABoAOpdkReg4Xja7M2RjmOFQ4EFQbkqusQG2R0oWWhze7Ud1APBT9RazkWW8pA7JlsaxzCdOeYMJbxcMx2jtWM+1hKVXHKpdhEkNpA6NOaceo1Lmk+c7wVjrFvK7o54nRSjExwoR6iOojWqto2CJwuy1NkhjeymFzGkU3Zad2ncspQK74bbdjizA+02UmoMeb2fd9dMj2KX3dfMczC9uNob5XONcwtyrniA8RkpEkwyp5Q1rnOyDQST2AVK1GxtnwWRlRTGZJKf4kjn/wD0se12s208zBXmK/Oy7ngfQj+sCdXabhVSGKMNAaMgBQcAnuUdkRFkCIiAiIgIiICIiAiIgIiICIiAiIgLgrla7aC3iGzyPOVGmixtORqxGzio+Uy/eftYhaehFmeouOQUTxanL3b9fNXEk5kc+Q5l7ic+o5D1+hJIsQpuqD2HfQ+hebPc9vViPGvTmGdrhUUI0+O4LraK4TTU5Dv/AJrrK4l7nODGkgCkelBWh40qvaKOro+2SMftfzSYyeiszMbKcXHD5VNwwt+63C300VuQxBrQ0aNAA4AUVYbJNq5va+P/ANrCfUrSC6vxY/TXF+TP7iIi6nMLAvm5o7TGY5RluI1aesHcs9EEUa287N0W8za4xoZCWygdRc0EP4kAr2Zf9u32HP8Axv4CpKimSqMPlvSbJrbNZmn6WcjxwrhaO9pXpZNjW1xWqWa0u1POOODuYKNA7AFI0TEdY4g0UaAANwXZEVBERAREQEREBERAREQEREBERAREQEREBV9yvXtgswiGrzTxy96sFUdyn3pz1rDAcm1PhkFz89srn238FdtqKxinq+PEeFepcudll8fGXjxXLfj+eXWPii85D8fHd4riek4Y3P4z+KfAWXEKPj3/ADjOGdSM/OWO1vf8fw9e9egd0oz1SM/1fuPHwV9sZ9LG2Hzcz9dn+pWiqr2FfR47HsHi8D2q1Auz8b+Hn/kf2IiLoaBERAREQEREBERAREQEREBERAREQEREBERAREQEREBERBhXzbBFA9/U004nJfPd8vc6YyUc4OG7Ua7u9XxtTdMlph5tjg2uZyqTwzA696hLeSx5PSkkHBkf/KuPmre1+o6dfBelY7lWgk+y8Zb6BdREa+SfEfHUrTbyRMNMUs3mxj2lZDeSSLfLP+x+ErV/lf6b/wDfj+1XMsz/AKMdfvD0+C9bPdchkaHtwgODjU1yGfporWj5LYB/WT+cz/jWVHycwDR01f1me2NI4eT6Yzz0+0M2Smwuf9kl3mdL2K4FFYNgYo6mN76kOBLyDXECDo0dalIC6uGs1rkuXmvFrbDlERb2kREQEREBERAREQEREBERAREQEREBERAREQEREBERAREQEREBERAREQEREBERAREQEREBERAREQEREBERAREQEREBERAREQEREBERB//Z"/>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AutoShape 23" descr="data:image/jpg;base64,/9j/4AAQSkZJRgABAQAAAQABAAD/2wCEAAkGBhISERUSEBQQFBQVFRUUFRUTGBgbFxQVFhQVFhYXFhgYHSYeFxokGhQVIC8gIycpLC0uFyAzNTAqNicrLCkBCQoKDgwOGg8PGikkHB8sLCksLCwsLCwpLCwpLCwsKSwsKSkpKSwsKSwqLCwpLCkpLCkpLCwsLCwsLCwsKSksLP/AABEIALcBEwMBIgACEQEDEQH/xAAcAAEAAgIDAQAAAAAAAAAAAAAABgcEBQECAwj/xABMEAABAwEFAwcHBwgJBQEAAAABAAIDEQQFEiExBkFxBxMiUWGBkTKSobHB0fAUI0JSYoLSFRZUcqLh4vEzQ1Njc5Oyw9MkRIOzwhf/xAAZAQEBAAMBAAAAAAAAAAAAAAAAAQIDBAX/xAAhEQEAAwACAgIDAQAAAAAAAAAAAQIRAyESMUFRBCIyE//aAAwDAQACEQMRAD8AvFERAREQEREBERAREQEREBERAREQEREBERAREQEREBERAREQEREBERAREQEREBERAREQEREBERAREQEREBERAREQEREBERAREQEREBERAREQEREBERAREQEREBERAREQEREBERAREQEREBYtnvOKR742PY58Zo9oObTQHMd49Wq6X3E91nmbE7BIY3hjvquLTQ9nFfOlmmljkexoe2ZrsLsGKo3OBczgDruUmR9MIqSjua35ObaJMs8pX1H7Sk13bU26MYZZGSbqviZXxbM2vgp5Cx0UGbtxN/c+aB/vr1/PeQa8x4gf7ieULiaIoUduH/Xso4uH414Hb51ac7ZfPb708oMTxFA5dunhuIPhLa0qHAivHDTeFxY9vnteTLR7aZNAAINRnjqO3LD3q6ieooPJysWZhLZI5Q4fVdHQg5ihc9p01yyNQvL/APYbNugtZ4CI+qQponqKvzyxwfotu8xn4l1PLHD+iW3vaz8SaLCRV6OWGL9FtY833rpNywsp0LLPX7Rb7CmixUVP27lRtD/JbKwdTQ0enFVa5+3toIzdagex4/GpqbC4L32gs9mFZ5Gs6m6udwaMyoHenK28upZYmhoOstSXfdaRh8SoPPfWIkua8uJqXEsqeJLljS2zEKeR2lzad4qqmvoO6bwE8EcwFOcY11OqozHcVlqPbAOrd8HSa6gcMTRQGj3DIburuUhSPTIREVBERAREQEREBERAWnv6+5IMPNwmWoJPSDaU0AqDUrcLgtrqpIjV0beQzSCJ7ZIZCcOF4FMW4VGh4gKQ2i0NYxz3kBrQSSdwGqjW1uydnljLy5sTx5LiQ0V3N+NNyq299qbXIzmbRM8saaFpABNDlioAXnjXNYxMx1KzjZ33t7bOdfJBJIGPkDGso1zG5ZBwcCBUDOnasH5Y573yaF7q9XR0HdSnitbBE45yVFfJb1VyLnfaIqKbgTvOWdJQNr1Z8EpHylpLXd7bTZ5pJJCBBJEwkNDs5A4mgJA3NUcF3WRxpzztaD5qLpcBWq2NzX0z5DLFi+ftFoY9jSCQcJkxVOgo0s16+K9otmbQM/mmnrDW1WMz2rTy7PsHky+dZR7CvMXH/fRd1l/ct3bLrfFXnZjXXC0Nr6SAtHJehBpS0kcWj1ApGybALm3c83usoXq27MPSbLHI4VwsfZgGl1CACQctcu2ix/ynnXm7Sfvj8C7tt9chDPUg5mTIEjXyAFcsmwy7kGJzobRJFCW0cKDI5NGWeuRJK3f5Fg32qPXfT3qurNY5ZHEMaXuFK4SHekGiyvzftP8AZu9HvWWLqeRwsa4tFqY1lOiQW0fma4RXPOoy6l1lu+J2ZtEJ7Xws9ZCh8wtbDHn02MoKYSWNL3ENOWR1PAhdp71vBwo6WU9lR7Fj4pqSuuyGv9PYvNiHoXT5LZwaGey8QxlNK66KImO1O154+cV3iu61fRZP3Mk9gTE1LG2ez1pz8HHm2U0rnl2+K9WQWc/10f8AkxqKG7LaASWWoACpOCbQduFY7XWg6On7Kc5nwV8TU1Fgs5/rG7suYbnXq3cVw27oDXpgf+AewFQ9tntJ1M44iRbqwbFXhMwPYJ8J0JbIKhMRt/yZD/aeEH8K9mXNAdHSk9TYPe1a4cm14ndN5siyIeS68DvlH3X+9MFk8l5maZ434+aGAxB4AI8oO6IyA08FPVAuS7ZG0WMTOtL3OL8DWNdXINxEnMnXEPBT1ZQyERFQREQEREBERARFoNtrwkhsj3wuwvyAd1KTORpDeueBqQOK0W0e1TLPGebMb5M6AuaAO01IrwCqS13tPI0mSaSp31Ioa6ZUBWmc9wNSa8c/jgtFeaLzkN9uC1Y1urxv+2TvLnvbnvJrQfZaKUHesCGBrXYql7vrO3V+qB5I4Diu9mNW59SxJASagngP3Lb4tOtnLMDoF0thrE6n1T6liQOzAJOe7du0/d6VsDZnaEZFZwk9q+ZbC1kJGrHSUPbRp9oWzG1NoAyOmZy0GQHpRuzZdFanl2H5K5j8NPLEzi3WuVObC0vyuhqG5UoWk5EfzzWCpFHtdi/pomucBQSNydTcDkahdfzmH1pe5rPaVFgVzVXDISc7TDrn/YHsXEe0AcQKzZmmbm0zyz6KjQ7ll3XDimibrWSMUr1vAUxGZZb/AGxzGSOKKmHCWuBIO+uuRWeduH7oLN5h96nO3mx9mht7ObhjbE6AkjQYw8AUz6qrUWfZyzve1vNsq4hoz3kgZZ9qyz5NdblstttDPlFngtThITi5mR7GBzOhkGuzGENzPUVt23Ref6Jbe+0SfjVw3TdbLPCyGNoa1ooABQdqzKKYKUbcN6H/ALS0d87/AMa6y7K3o4UFmmaesWhwO7fjV2orgoyybD3sXijZ2GuT3TZN7fKNacM1ix7F3rl/0bDTRznmp7fLV+omJiptjNiLb8oa+2QQRRxlr8+mXkHyQK9VTU6UCtkIiYoiIqCIiAiIgIiICIiAiIgKNbfmtlw/We0d2/0VUlVf8oF8gnmwdAR3/SPs8Vq5reNdbOOs2tivZI6upuJJ8SfevO9LuwjEB1e8FetnNX16tAVuLVFzga2v7gOC8iJyXr7mI7d01QQdR8VXd0YyPYNOz4IXnJAY3ndqEx56047163HbyrEvL5qRW8xHp7WRwxAd+fA+yvgtpAThAPUtTC2rvrbqD0absvjJbYOWctMOtojBsduia35yZkQjy8osmDiCdBkSc1X35qWwnKNvnM96sV81BmRTevORjdQad9FYmJJiVfHZG1nVrP8AMb71yNi7T1R+e1T2AxCpxsP3hX1rGvixc4WOY5tBUEHtpm00NHCnZqcwr0neIgNhrTv5gcZB7ltNndjJo7TDNI6Dm4poZJKSVIY2QHSmpwkBSORpwt8o5HStTQDPIFe8LzhcCJaEsqWh4OEOIP0ep1eonqUlUg22tdjtjmPeThYyoJNMnOAqMJNRkFqrmuKyxzwyRCpbOxp6ZdhIdTTisOezuIGTjnTLnKgU7std2vBZ2z1nId0qj52EiuKuT2DVxz13KT6FyIuAuVmgiIgIiICIiAiIgIiICIiAiIgIiICIsa8Lc2Fhe8gABSZyNlYjWv2mv5tmiJ+kRRoVQyzmeYB9TidmK0qczQHdp6Vi7WbUSWuVzmvc1gNG01Pbwy71h3TbhUMmOFw0NSA4g1Ba7cexeby2m878fT0OPj8KzHzKYS3HCYSQ0BzTTKlSNXOG/IaU9yxLsFI8b9wzPBcl5f0TI4jyjp4kgerM1WvvCdz2kNq2Nug0xHrJ3ZeAWuctMYcdZrE6wL4tYc80zGte4DPqWvZeDAci3zmerEpxs/yXiTpyNDq5lz/Ir9lntNT2qWt5N4cOHocObFPCq9HjrNa44+S8WtqrobyABxZUFeIArl1rzbe7Cx0mjW6nWn7zVuXat5tTyeOsVZohihJq9grRv22DUU1Ld4rTMLWbE3A28JmxtaBBG4vloPKdUhod1gAV6jias9a8Ri8L2tM1AxpjYRUE6kHfU6cAsH8iPdnJIT4n0kr6Sn2HskkTY5GYi0Ux6OOdc6ZEdQIIG5Vhtps7FZbU2GHEQWNdV9K1c5w3ACmQ3JOwe2p5P9iIrRMY5Wh7S1xBcBkRQ6gV/mFLrw5GQ3pWc4SNOac5rvAmhUu2C2cFngEjvLkaD+qw5gcTkT3D6IUpViDVDSy2mxvwWqrmDLnMNHM6ucGlPtBb6wSPtIDbMQ+urm5gdlN7uOm+uisTaS4Y7TE4OaMQacJp2aHrBWi5LLpZDZDh/tZW1/VkcPZTuU79DAZyezuHTlf3yvHojo0dwXLOTWQODhIcTSHNxSykAg1BoTRWEivia6srQV130XZEWSCIiAiIgIiICIiAiIgIiICIiAiIg4JVRcqG1Zlk+SQu6I/pCOr6vEqebcbQCyWZz/pEUA6ycgPFUQXOJLnGr3HE4neTn4ZhcfPfvxh2fj8e/tLhno0Hqy7gfFC2oNaHjpXM+srvQabvgeoFcimZ8ezf6yuXXay9mmua+Vra4CGCm4PJOnUMIz7lP7k2eE8jY8+bYA+Qjf1Cu4uPoHYovsrYuizLN1ZDxeaN/ZAVubLWIMgDt8hxngcmjzQPFbuCnlebT8OTnt41yPlto2BoAAAAFABoAOpdkReg4Xja7M2RjmOFQ4EFQbkqusQG2R0oWWhze7Ud1APBT9RazkWW8pA7JlsaxzCdOeYMJbxcMx2jtWM+1hKVXHKpdhEkNpA6NOaceo1Lmk+c7wVjrFvK7o54nRSjExwoR6iOojWqto2CJwuy1NkhjeymFzGkU3Zad2ncspQK74bbdjizA+02UmoMeb2fd9dMj2KX3dfMczC9uNob5XONcwtyrniA8RkpEkwyp5Q1rnOyDQST2AVK1GxtnwWRlRTGZJKf4kjn/wD0se12s208zBXmK/Oy7ngfQj+sCdXabhVSGKMNAaMgBQcAnuUdkRFkCIiAiIgIiICIiAiIgIiICIiAiIgLgrla7aC3iGzyPOVGmixtORqxGzio+Uy/eftYhaehFmeouOQUTxanL3b9fNXEk5kc+Q5l7ic+o5D1+hJIsQpuqD2HfQ+hebPc9vViPGvTmGdrhUUI0+O4LraK4TTU5Dv/AJrrK4l7nODGkgCkelBWh40qvaKOro+2SMftfzSYyeiszMbKcXHD5VNwwt+63C300VuQxBrQ0aNAA4AUVYbJNq5va+P/ANrCfUrSC6vxY/TXF+TP7iIi6nMLAvm5o7TGY5RluI1aesHcs9EEUa287N0W8za4xoZCWygdRc0EP4kAr2Zf9u32HP8Axv4CpKimSqMPlvSbJrbNZmn6WcjxwrhaO9pXpZNjW1xWqWa0u1POOODuYKNA7AFI0TEdY4g0UaAANwXZEVBERAREQEREBERAREQEREBERAREQEREBV9yvXtgswiGrzTxy96sFUdyn3pz1rDAcm1PhkFz89srn238FdtqKxinq+PEeFepcudll8fGXjxXLfj+eXWPii85D8fHd4riek4Y3P4z+KfAWXEKPj3/ADjOGdSM/OWO1vf8fw9e9egd0oz1SM/1fuPHwV9sZ9LG2Hzcz9dn+pWiqr2FfR47HsHi8D2q1Auz8b+Hn/kf2IiLoaBERAREQEREBERAREQEREBERAREQEREBERAREQEREBERBhXzbBFA9/U004nJfPd8vc6YyUc4OG7Ua7u9XxtTdMlph5tjg2uZyqTwzA696hLeSx5PSkkHBkf/KuPmre1+o6dfBelY7lWgk+y8Zb6BdREa+SfEfHUrTbyRMNMUs3mxj2lZDeSSLfLP+x+ErV/lf6b/wDfj+1XMsz/AKMdfvD0+C9bPdchkaHtwgODjU1yGfporWj5LYB/WT+cz/jWVHycwDR01f1me2NI4eT6Yzz0+0M2Smwuf9kl3mdL2K4FFYNgYo6mN76kOBLyDXECDo0dalIC6uGs1rkuXmvFrbDlERb2kREQEREBERAREQEREBERAREQEREBERAREQEREBERAREQEREBERAREQEREBERAREQEREBERAREQEREBERAREQEREBERAREQEREBERB//Z"/>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AutoShape 25" descr="data:image/jpg;base64,/9j/4AAQSkZJRgABAQAAAQABAAD/2wCEAAkGBhISERUSEBQQFBQVFRUUFRUTGBgbFxQVFhQVFhYXFhgYHSYeFxokGhQVIC8gIycpLC0uFyAzNTAqNicrLCkBCQoKDgwOGg8PGikkHB8sLCksLCwsLCwpLCwpLCwsKSwsKSkpKSwsKSwqLCwpLCkpLCkpLCwsLCwsLCwsKSksLP/AABEIALcBEwMBIgACEQEDEQH/xAAcAAEAAgIDAQAAAAAAAAAAAAAABgcEBQECAwj/xABMEAABAwEFAwcHBwgJBQEAAAABAAIDEQQFEiExBkFxBxMiUWGBkTKSobHB0fAUI0JSYoLSFRZUcqLh4vEzQ1Njc5Oyw9MkRIOzwhf/xAAZAQEBAAMBAAAAAAAAAAAAAAAAAQIDBAX/xAAhEQEAAwACAgIDAQAAAAAAAAAAAQIRAyESMUFRBCIyE//aAAwDAQACEQMRAD8AvFERAREQEREBERAREQEREBERAREQEREBERAREQEREBERAREQEREBERAREQEREBERAREQEREBERAREQEREBERAREQEREBERAREQEREBERAREQEREBERAREQEREBERAREQEREBERAREQEREBYtnvOKR742PY58Zo9oObTQHMd49Wq6X3E91nmbE7BIY3hjvquLTQ9nFfOlmmljkexoe2ZrsLsGKo3OBczgDruUmR9MIqSjua35ObaJMs8pX1H7Sk13bU26MYZZGSbqviZXxbM2vgp5Cx0UGbtxN/c+aB/vr1/PeQa8x4gf7ieULiaIoUduH/Xso4uH414Hb51ac7ZfPb708oMTxFA5dunhuIPhLa0qHAivHDTeFxY9vnteTLR7aZNAAINRnjqO3LD3q6ieooPJysWZhLZI5Q4fVdHQg5ihc9p01yyNQvL/APYbNugtZ4CI+qQponqKvzyxwfotu8xn4l1PLHD+iW3vaz8SaLCRV6OWGL9FtY833rpNywsp0LLPX7Rb7CmixUVP27lRtD/JbKwdTQ0enFVa5+3toIzdagex4/GpqbC4L32gs9mFZ5Gs6m6udwaMyoHenK28upZYmhoOstSXfdaRh8SoPPfWIkua8uJqXEsqeJLljS2zEKeR2lzad4qqmvoO6bwE8EcwFOcY11OqozHcVlqPbAOrd8HSa6gcMTRQGj3DIburuUhSPTIREVBERAREQEREBERAWnv6+5IMPNwmWoJPSDaU0AqDUrcLgtrqpIjV0beQzSCJ7ZIZCcOF4FMW4VGh4gKQ2i0NYxz3kBrQSSdwGqjW1uydnljLy5sTx5LiQ0V3N+NNyq299qbXIzmbRM8saaFpABNDlioAXnjXNYxMx1KzjZ33t7bOdfJBJIGPkDGso1zG5ZBwcCBUDOnasH5Y573yaF7q9XR0HdSnitbBE45yVFfJb1VyLnfaIqKbgTvOWdJQNr1Z8EpHylpLXd7bTZ5pJJCBBJEwkNDs5A4mgJA3NUcF3WRxpzztaD5qLpcBWq2NzX0z5DLFi+ftFoY9jSCQcJkxVOgo0s16+K9otmbQM/mmnrDW1WMz2rTy7PsHky+dZR7CvMXH/fRd1l/ct3bLrfFXnZjXXC0Nr6SAtHJehBpS0kcWj1ApGybALm3c83usoXq27MPSbLHI4VwsfZgGl1CACQctcu2ix/ynnXm7Sfvj8C7tt9chDPUg5mTIEjXyAFcsmwy7kGJzobRJFCW0cKDI5NGWeuRJK3f5Fg32qPXfT3qurNY5ZHEMaXuFK4SHekGiyvzftP8AZu9HvWWLqeRwsa4tFqY1lOiQW0fma4RXPOoy6l1lu+J2ZtEJ7Xws9ZCh8wtbDHn02MoKYSWNL3ENOWR1PAhdp71vBwo6WU9lR7Fj4pqSuuyGv9PYvNiHoXT5LZwaGey8QxlNK66KImO1O154+cV3iu61fRZP3Mk9gTE1LG2ez1pz8HHm2U0rnl2+K9WQWc/10f8AkxqKG7LaASWWoACpOCbQduFY7XWg6On7Kc5nwV8TU1Fgs5/rG7suYbnXq3cVw27oDXpgf+AewFQ9tntJ1M44iRbqwbFXhMwPYJ8J0JbIKhMRt/yZD/aeEH8K9mXNAdHSk9TYPe1a4cm14ndN5siyIeS68DvlH3X+9MFk8l5maZ434+aGAxB4AI8oO6IyA08FPVAuS7ZG0WMTOtL3OL8DWNdXINxEnMnXEPBT1ZQyERFQREQEREBERARFoNtrwkhsj3wuwvyAd1KTORpDeueBqQOK0W0e1TLPGebMb5M6AuaAO01IrwCqS13tPI0mSaSp31Ioa6ZUBWmc9wNSa8c/jgtFeaLzkN9uC1Y1urxv+2TvLnvbnvJrQfZaKUHesCGBrXYql7vrO3V+qB5I4Diu9mNW59SxJASagngP3Lb4tOtnLMDoF0thrE6n1T6liQOzAJOe7du0/d6VsDZnaEZFZwk9q+ZbC1kJGrHSUPbRp9oWzG1NoAyOmZy0GQHpRuzZdFanl2H5K5j8NPLEzi3WuVObC0vyuhqG5UoWk5EfzzWCpFHtdi/pomucBQSNydTcDkahdfzmH1pe5rPaVFgVzVXDISc7TDrn/YHsXEe0AcQKzZmmbm0zyz6KjQ7ll3XDimibrWSMUr1vAUxGZZb/AGxzGSOKKmHCWuBIO+uuRWeduH7oLN5h96nO3mx9mht7ObhjbE6AkjQYw8AUz6qrUWfZyzve1vNsq4hoz3kgZZ9qyz5NdblstttDPlFngtThITi5mR7GBzOhkGuzGENzPUVt23Ref6Jbe+0SfjVw3TdbLPCyGNoa1ooABQdqzKKYKUbcN6H/ALS0d87/AMa6y7K3o4UFmmaesWhwO7fjV2orgoyybD3sXijZ2GuT3TZN7fKNacM1ix7F3rl/0bDTRznmp7fLV+omJiptjNiLb8oa+2QQRRxlr8+mXkHyQK9VTU6UCtkIiYoiIqCIiAiIgIiICIiAiIgKNbfmtlw/We0d2/0VUlVf8oF8gnmwdAR3/SPs8Vq5reNdbOOs2tivZI6upuJJ8SfevO9LuwjEB1e8FetnNX16tAVuLVFzga2v7gOC8iJyXr7mI7d01QQdR8VXd0YyPYNOz4IXnJAY3ndqEx56047163HbyrEvL5qRW8xHp7WRwxAd+fA+yvgtpAThAPUtTC2rvrbqD0absvjJbYOWctMOtojBsduia35yZkQjy8osmDiCdBkSc1X35qWwnKNvnM96sV81BmRTevORjdQad9FYmJJiVfHZG1nVrP8AMb71yNi7T1R+e1T2AxCpxsP3hX1rGvixc4WOY5tBUEHtpm00NHCnZqcwr0neIgNhrTv5gcZB7ltNndjJo7TDNI6Dm4poZJKSVIY2QHSmpwkBSORpwt8o5HStTQDPIFe8LzhcCJaEsqWh4OEOIP0ep1eonqUlUg22tdjtjmPeThYyoJNMnOAqMJNRkFqrmuKyxzwyRCpbOxp6ZdhIdTTisOezuIGTjnTLnKgU7std2vBZ2z1nId0qj52EiuKuT2DVxz13KT6FyIuAuVmgiIgIiICIiAiIgIiICIiAiIgIiICIsa8Lc2Fhe8gABSZyNlYjWv2mv5tmiJ+kRRoVQyzmeYB9TidmK0qczQHdp6Vi7WbUSWuVzmvc1gNG01Pbwy71h3TbhUMmOFw0NSA4g1Ba7cexeby2m878fT0OPj8KzHzKYS3HCYSQ0BzTTKlSNXOG/IaU9yxLsFI8b9wzPBcl5f0TI4jyjp4kgerM1WvvCdz2kNq2Nug0xHrJ3ZeAWuctMYcdZrE6wL4tYc80zGte4DPqWvZeDAci3zmerEpxs/yXiTpyNDq5lz/Ir9lntNT2qWt5N4cOHocObFPCq9HjrNa44+S8WtqrobyABxZUFeIArl1rzbe7Cx0mjW6nWn7zVuXat5tTyeOsVZohihJq9grRv22DUU1Ld4rTMLWbE3A28JmxtaBBG4vloPKdUhod1gAV6jias9a8Ri8L2tM1AxpjYRUE6kHfU6cAsH8iPdnJIT4n0kr6Sn2HskkTY5GYi0Ux6OOdc6ZEdQIIG5Vhtps7FZbU2GHEQWNdV9K1c5w3ACmQ3JOwe2p5P9iIrRMY5Wh7S1xBcBkRQ6gV/mFLrw5GQ3pWc4SNOac5rvAmhUu2C2cFngEjvLkaD+qw5gcTkT3D6IUpViDVDSy2mxvwWqrmDLnMNHM6ucGlPtBb6wSPtIDbMQ+urm5gdlN7uOm+uisTaS4Y7TE4OaMQacJp2aHrBWi5LLpZDZDh/tZW1/VkcPZTuU79DAZyezuHTlf3yvHojo0dwXLOTWQODhIcTSHNxSykAg1BoTRWEivia6srQV130XZEWSCIiAiIgIiICIiAiIgIiICIiAiIg4JVRcqG1Zlk+SQu6I/pCOr6vEqebcbQCyWZz/pEUA6ycgPFUQXOJLnGr3HE4neTn4ZhcfPfvxh2fj8e/tLhno0Hqy7gfFC2oNaHjpXM+srvQabvgeoFcimZ8ezf6yuXXay9mmua+Vra4CGCm4PJOnUMIz7lP7k2eE8jY8+bYA+Qjf1Cu4uPoHYovsrYuizLN1ZDxeaN/ZAVubLWIMgDt8hxngcmjzQPFbuCnlebT8OTnt41yPlto2BoAAAAFABoAOpdkReg4Xja7M2RjmOFQ4EFQbkqusQG2R0oWWhze7Ud1APBT9RazkWW8pA7JlsaxzCdOeYMJbxcMx2jtWM+1hKVXHKpdhEkNpA6NOaceo1Lmk+c7wVjrFvK7o54nRSjExwoR6iOojWqto2CJwuy1NkhjeymFzGkU3Zad2ncspQK74bbdjizA+02UmoMeb2fd9dMj2KX3dfMczC9uNob5XONcwtyrniA8RkpEkwyp5Q1rnOyDQST2AVK1GxtnwWRlRTGZJKf4kjn/wD0se12s208zBXmK/Oy7ngfQj+sCdXabhVSGKMNAaMgBQcAnuUdkRFkCIiAiIgIiICIiAiIgIiICIiAiIgLgrla7aC3iGzyPOVGmixtORqxGzio+Uy/eftYhaehFmeouOQUTxanL3b9fNXEk5kc+Q5l7ic+o5D1+hJIsQpuqD2HfQ+hebPc9vViPGvTmGdrhUUI0+O4LraK4TTU5Dv/AJrrK4l7nODGkgCkelBWh40qvaKOro+2SMftfzSYyeiszMbKcXHD5VNwwt+63C300VuQxBrQ0aNAA4AUVYbJNq5va+P/ANrCfUrSC6vxY/TXF+TP7iIi6nMLAvm5o7TGY5RluI1aesHcs9EEUa287N0W8za4xoZCWygdRc0EP4kAr2Zf9u32HP8Axv4CpKimSqMPlvSbJrbNZmn6WcjxwrhaO9pXpZNjW1xWqWa0u1POOODuYKNA7AFI0TEdY4g0UaAANwXZEVBERAREQEREBERAREQEREBERAREQEREBV9yvXtgswiGrzTxy96sFUdyn3pz1rDAcm1PhkFz89srn238FdtqKxinq+PEeFepcudll8fGXjxXLfj+eXWPii85D8fHd4riek4Y3P4z+KfAWXEKPj3/ADjOGdSM/OWO1vf8fw9e9egd0oz1SM/1fuPHwV9sZ9LG2Hzcz9dn+pWiqr2FfR47HsHi8D2q1Auz8b+Hn/kf2IiLoaBERAREQEREBERAREQEREBERAREQEREBERAREQEREBERBhXzbBFA9/U004nJfPd8vc6YyUc4OG7Ua7u9XxtTdMlph5tjg2uZyqTwzA696hLeSx5PSkkHBkf/KuPmre1+o6dfBelY7lWgk+y8Zb6BdREa+SfEfHUrTbyRMNMUs3mxj2lZDeSSLfLP+x+ErV/lf6b/wDfj+1XMsz/AKMdfvD0+C9bPdchkaHtwgODjU1yGfporWj5LYB/WT+cz/jWVHycwDR01f1me2NI4eT6Yzz0+0M2Smwuf9kl3mdL2K4FFYNgYo6mN76kOBLyDXECDo0dalIC6uGs1rkuXmvFrbDlERb2kREQEREBERAREQEREBERAREQEREBERAREQEREBERAREQEREBERAREQEREBERAREQEREBERAREQEREBERAREQEREBERAREQEREBERB//Z"/>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AutoShape 27" descr="data:image/jpg;base64,/9j/4AAQSkZJRgABAQAAAQABAAD/2wCEAAkGBhISERUSEBQQFBQVFRUUFRUTGBgbFxQVFhQVFhYXFhgYHSYeFxokGhQVIC8gIycpLC0uFyAzNTAqNicrLCkBCQoKDgwOGg8PGikkHB8sLCksLCwsLCwpLCwpLCwsKSwsKSkpKSwsKSwqLCwpLCkpLCkpLCwsLCwsLCwsKSksLP/AABEIALcBEwMBIgACEQEDEQH/xAAcAAEAAgIDAQAAAAAAAAAAAAAABgcEBQECAwj/xABMEAABAwEFAwcHBwgJBQEAAAABAAIDEQQFEiExBkFxBxMiUWGBkTKSobHB0fAUI0JSYoLSFRZUcqLh4vEzQ1Njc5Oyw9MkRIOzwhf/xAAZAQEBAAMBAAAAAAAAAAAAAAAAAQIDBAX/xAAhEQEAAwACAgIDAQAAAAAAAAAAAQIRAyESMUFRBCIyE//aAAwDAQACEQMRAD8AvFERAREQEREBERAREQEREBERAREQEREBERAREQEREBERAREQEREBERAREQEREBERAREQEREBERAREQEREBERAREQEREBERAREQEREBERAREQEREBERAREQEREBERAREQEREBERAREQEREBYtnvOKR742PY58Zo9oObTQHMd49Wq6X3E91nmbE7BIY3hjvquLTQ9nFfOlmmljkexoe2ZrsLsGKo3OBczgDruUmR9MIqSjua35ObaJMs8pX1H7Sk13bU26MYZZGSbqviZXxbM2vgp5Cx0UGbtxN/c+aB/vr1/PeQa8x4gf7ieULiaIoUduH/Xso4uH414Hb51ac7ZfPb708oMTxFA5dunhuIPhLa0qHAivHDTeFxY9vnteTLR7aZNAAINRnjqO3LD3q6ieooPJysWZhLZI5Q4fVdHQg5ihc9p01yyNQvL/APYbNugtZ4CI+qQponqKvzyxwfotu8xn4l1PLHD+iW3vaz8SaLCRV6OWGL9FtY833rpNywsp0LLPX7Rb7CmixUVP27lRtD/JbKwdTQ0enFVa5+3toIzdagex4/GpqbC4L32gs9mFZ5Gs6m6udwaMyoHenK28upZYmhoOstSXfdaRh8SoPPfWIkua8uJqXEsqeJLljS2zEKeR2lzad4qqmvoO6bwE8EcwFOcY11OqozHcVlqPbAOrd8HSa6gcMTRQGj3DIburuUhSPTIREVBERAREQEREBERAWnv6+5IMPNwmWoJPSDaU0AqDUrcLgtrqpIjV0beQzSCJ7ZIZCcOF4FMW4VGh4gKQ2i0NYxz3kBrQSSdwGqjW1uydnljLy5sTx5LiQ0V3N+NNyq299qbXIzmbRM8saaFpABNDlioAXnjXNYxMx1KzjZ33t7bOdfJBJIGPkDGso1zG5ZBwcCBUDOnasH5Y573yaF7q9XR0HdSnitbBE45yVFfJb1VyLnfaIqKbgTvOWdJQNr1Z8EpHylpLXd7bTZ5pJJCBBJEwkNDs5A4mgJA3NUcF3WRxpzztaD5qLpcBWq2NzX0z5DLFi+ftFoY9jSCQcJkxVOgo0s16+K9otmbQM/mmnrDW1WMz2rTy7PsHky+dZR7CvMXH/fRd1l/ct3bLrfFXnZjXXC0Nr6SAtHJehBpS0kcWj1ApGybALm3c83usoXq27MPSbLHI4VwsfZgGl1CACQctcu2ix/ynnXm7Sfvj8C7tt9chDPUg5mTIEjXyAFcsmwy7kGJzobRJFCW0cKDI5NGWeuRJK3f5Fg32qPXfT3qurNY5ZHEMaXuFK4SHekGiyvzftP8AZu9HvWWLqeRwsa4tFqY1lOiQW0fma4RXPOoy6l1lu+J2ZtEJ7Xws9ZCh8wtbDHn02MoKYSWNL3ENOWR1PAhdp71vBwo6WU9lR7Fj4pqSuuyGv9PYvNiHoXT5LZwaGey8QxlNK66KImO1O154+cV3iu61fRZP3Mk9gTE1LG2ez1pz8HHm2U0rnl2+K9WQWc/10f8AkxqKG7LaASWWoACpOCbQduFY7XWg6On7Kc5nwV8TU1Fgs5/rG7suYbnXq3cVw27oDXpgf+AewFQ9tntJ1M44iRbqwbFXhMwPYJ8J0JbIKhMRt/yZD/aeEH8K9mXNAdHSk9TYPe1a4cm14ndN5siyIeS68DvlH3X+9MFk8l5maZ434+aGAxB4AI8oO6IyA08FPVAuS7ZG0WMTOtL3OL8DWNdXINxEnMnXEPBT1ZQyERFQREQEREBERARFoNtrwkhsj3wuwvyAd1KTORpDeueBqQOK0W0e1TLPGebMb5M6AuaAO01IrwCqS13tPI0mSaSp31Ioa6ZUBWmc9wNSa8c/jgtFeaLzkN9uC1Y1urxv+2TvLnvbnvJrQfZaKUHesCGBrXYql7vrO3V+qB5I4Diu9mNW59SxJASagngP3Lb4tOtnLMDoF0thrE6n1T6liQOzAJOe7du0/d6VsDZnaEZFZwk9q+ZbC1kJGrHSUPbRp9oWzG1NoAyOmZy0GQHpRuzZdFanl2H5K5j8NPLEzi3WuVObC0vyuhqG5UoWk5EfzzWCpFHtdi/pomucBQSNydTcDkahdfzmH1pe5rPaVFgVzVXDISc7TDrn/YHsXEe0AcQKzZmmbm0zyz6KjQ7ll3XDimibrWSMUr1vAUxGZZb/AGxzGSOKKmHCWuBIO+uuRWeduH7oLN5h96nO3mx9mht7ObhjbE6AkjQYw8AUz6qrUWfZyzve1vNsq4hoz3kgZZ9qyz5NdblstttDPlFngtThITi5mR7GBzOhkGuzGENzPUVt23Ref6Jbe+0SfjVw3TdbLPCyGNoa1ooABQdqzKKYKUbcN6H/ALS0d87/AMa6y7K3o4UFmmaesWhwO7fjV2orgoyybD3sXijZ2GuT3TZN7fKNacM1ix7F3rl/0bDTRznmp7fLV+omJiptjNiLb8oa+2QQRRxlr8+mXkHyQK9VTU6UCtkIiYoiIqCIiAiIgIiICIiAiIgKNbfmtlw/We0d2/0VUlVf8oF8gnmwdAR3/SPs8Vq5reNdbOOs2tivZI6upuJJ8SfevO9LuwjEB1e8FetnNX16tAVuLVFzga2v7gOC8iJyXr7mI7d01QQdR8VXd0YyPYNOz4IXnJAY3ndqEx56047163HbyrEvL5qRW8xHp7WRwxAd+fA+yvgtpAThAPUtTC2rvrbqD0absvjJbYOWctMOtojBsduia35yZkQjy8osmDiCdBkSc1X35qWwnKNvnM96sV81BmRTevORjdQad9FYmJJiVfHZG1nVrP8AMb71yNi7T1R+e1T2AxCpxsP3hX1rGvixc4WOY5tBUEHtpm00NHCnZqcwr0neIgNhrTv5gcZB7ltNndjJo7TDNI6Dm4poZJKSVIY2QHSmpwkBSORpwt8o5HStTQDPIFe8LzhcCJaEsqWh4OEOIP0ep1eonqUlUg22tdjtjmPeThYyoJNMnOAqMJNRkFqrmuKyxzwyRCpbOxp6ZdhIdTTisOezuIGTjnTLnKgU7std2vBZ2z1nId0qj52EiuKuT2DVxz13KT6FyIuAuVmgiIgIiICIiAiIgIiICIiAiIgIiICIsa8Lc2Fhe8gABSZyNlYjWv2mv5tmiJ+kRRoVQyzmeYB9TidmK0qczQHdp6Vi7WbUSWuVzmvc1gNG01Pbwy71h3TbhUMmOFw0NSA4g1Ba7cexeby2m878fT0OPj8KzHzKYS3HCYSQ0BzTTKlSNXOG/IaU9yxLsFI8b9wzPBcl5f0TI4jyjp4kgerM1WvvCdz2kNq2Nug0xHrJ3ZeAWuctMYcdZrE6wL4tYc80zGte4DPqWvZeDAci3zmerEpxs/yXiTpyNDq5lz/Ir9lntNT2qWt5N4cOHocObFPCq9HjrNa44+S8WtqrobyABxZUFeIArl1rzbe7Cx0mjW6nWn7zVuXat5tTyeOsVZohihJq9grRv22DUU1Ld4rTMLWbE3A28JmxtaBBG4vloPKdUhod1gAV6jias9a8Ri8L2tM1AxpjYRUE6kHfU6cAsH8iPdnJIT4n0kr6Sn2HskkTY5GYi0Ux6OOdc6ZEdQIIG5Vhtps7FZbU2GHEQWNdV9K1c5w3ACmQ3JOwe2p5P9iIrRMY5Wh7S1xBcBkRQ6gV/mFLrw5GQ3pWc4SNOac5rvAmhUu2C2cFngEjvLkaD+qw5gcTkT3D6IUpViDVDSy2mxvwWqrmDLnMNHM6ucGlPtBb6wSPtIDbMQ+urm5gdlN7uOm+uisTaS4Y7TE4OaMQacJp2aHrBWi5LLpZDZDh/tZW1/VkcPZTuU79DAZyezuHTlf3yvHojo0dwXLOTWQODhIcTSHNxSykAg1BoTRWEivia6srQV130XZEWSCIiAiIgIiICIiAiIgIiICIiAiIg4JVRcqG1Zlk+SQu6I/pCOr6vEqebcbQCyWZz/pEUA6ycgPFUQXOJLnGr3HE4neTn4ZhcfPfvxh2fj8e/tLhno0Hqy7gfFC2oNaHjpXM+srvQabvgeoFcimZ8ezf6yuXXay9mmua+Vra4CGCm4PJOnUMIz7lP7k2eE8jY8+bYA+Qjf1Cu4uPoHYovsrYuizLN1ZDxeaN/ZAVubLWIMgDt8hxngcmjzQPFbuCnlebT8OTnt41yPlto2BoAAAAFABoAOpdkReg4Xja7M2RjmOFQ4EFQbkqusQG2R0oWWhze7Ud1APBT9RazkWW8pA7JlsaxzCdOeYMJbxcMx2jtWM+1hKVXHKpdhEkNpA6NOaceo1Lmk+c7wVjrFvK7o54nRSjExwoR6iOojWqto2CJwuy1NkhjeymFzGkU3Zad2ncspQK74bbdjizA+02UmoMeb2fd9dMj2KX3dfMczC9uNob5XONcwtyrniA8RkpEkwyp5Q1rnOyDQST2AVK1GxtnwWRlRTGZJKf4kjn/wD0se12s208zBXmK/Oy7ngfQj+sCdXabhVSGKMNAaMgBQcAnuUdkRFkCIiAiIgIiICIiAiIgIiICIiAiIgLgrla7aC3iGzyPOVGmixtORqxGzio+Uy/eftYhaehFmeouOQUTxanL3b9fNXEk5kc+Q5l7ic+o5D1+hJIsQpuqD2HfQ+hebPc9vViPGvTmGdrhUUI0+O4LraK4TTU5Dv/AJrrK4l7nODGkgCkelBWh40qvaKOro+2SMftfzSYyeiszMbKcXHD5VNwwt+63C300VuQxBrQ0aNAA4AUVYbJNq5va+P/ANrCfUrSC6vxY/TXF+TP7iIi6nMLAvm5o7TGY5RluI1aesHcs9EEUa287N0W8za4xoZCWygdRc0EP4kAr2Zf9u32HP8Axv4CpKimSqMPlvSbJrbNZmn6WcjxwrhaO9pXpZNjW1xWqWa0u1POOODuYKNA7AFI0TEdY4g0UaAANwXZEVBERAREQEREBERAREQEREBERAREQEREBV9yvXtgswiGrzTxy96sFUdyn3pz1rDAcm1PhkFz89srn238FdtqKxinq+PEeFepcudll8fGXjxXLfj+eXWPii85D8fHd4riek4Y3P4z+KfAWXEKPj3/ADjOGdSM/OWO1vf8fw9e9egd0oz1SM/1fuPHwV9sZ9LG2Hzcz9dn+pWiqr2FfR47HsHi8D2q1Auz8b+Hn/kf2IiLoaBERAREQEREBERAREQEREBERAREQEREBERAREQEREBERBhXzbBFA9/U004nJfPd8vc6YyUc4OG7Ua7u9XxtTdMlph5tjg2uZyqTwzA696hLeSx5PSkkHBkf/KuPmre1+o6dfBelY7lWgk+y8Zb6BdREa+SfEfHUrTbyRMNMUs3mxj2lZDeSSLfLP+x+ErV/lf6b/wDfj+1XMsz/AKMdfvD0+C9bPdchkaHtwgODjU1yGfporWj5LYB/WT+cz/jWVHycwDR01f1me2NI4eT6Yzz0+0M2Smwuf9kl3mdL2K4FFYNgYo6mN76kOBLyDXECDo0dalIC6uGs1rkuXmvFrbDlERb2kREQEREBERAREQEREBERAREQEREBERAREQEREBERAREQEREBERAREQEREBERAREQEREBERAREQEREBERAREQEREBERAREQEREBERB//Z"/>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074" name="Picture 2" descr="http://4.bp.blogspot.com/_a6ssoQmIPug/SVARuh-bHkI/AAAAAAAAA28/_DcFbjHO1vc/s400/Combat+Masterpiece+Model15a+Pic+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47475" y="1531937"/>
            <a:ext cx="2535347" cy="1692344"/>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29" descr="data:image/jpg;base64,/9j/4AAQSkZJRgABAQAAAQABAAD/2wCEAAkGBhISERUSEBQQFBQVFRUUFRUTGBgbFxQVFhQVFhYXFhgYHSYeFxokGhQVIC8gIycpLC0uFyAzNTAqNicrLCkBCQoKDgwOGg8PGikkHB8sLCksLCwsLCwpLCwpLCwsKSwsKSkpKSwsKSwqLCwpLCkpLCkpLCwsLCwsLCwsKSksLP/AABEIALcBEwMBIgACEQEDEQH/xAAcAAEAAgIDAQAAAAAAAAAAAAAABgcEBQECAwj/xABMEAABAwEFAwcHBwgJBQEAAAABAAIDEQQFEiExBkFxBxMiUWGBkTKSobHB0fAUI0JSYoLSFRZUcqLh4vEzQ1Njc5Oyw9MkRIOzwhf/xAAZAQEBAAMBAAAAAAAAAAAAAAAAAQIDBAX/xAAhEQEAAwACAgIDAQAAAAAAAAAAAQIRAyESMUFRBCIyE//aAAwDAQACEQMRAD8AvFERAREQEREBERAREQEREBERAREQEREBERAREQEREBERAREQEREBERAREQEREBERAREQEREBERAREQEREBERAREQEREBERAREQEREBERAREQEREBERAREQEREBERAREQEREBERAREQEREBYtnvOKR742PY58Zo9oObTQHMd49Wq6X3E91nmbE7BIY3hjvquLTQ9nFfOlmmljkexoe2ZrsLsGKo3OBczgDruUmR9MIqSjua35ObaJMs8pX1H7Sk13bU26MYZZGSbqviZXxbM2vgp5Cx0UGbtxN/c+aB/vr1/PeQa8x4gf7ieULiaIoUduH/Xso4uH414Hb51ac7ZfPb708oMTxFA5dunhuIPhLa0qHAivHDTeFxY9vnteTLR7aZNAAINRnjqO3LD3q6ieooPJysWZhLZI5Q4fVdHQg5ihc9p01yyNQvL/APYbNugtZ4CI+qQponqKvzyxwfotu8xn4l1PLHD+iW3vaz8SaLCRV6OWGL9FtY833rpNywsp0LLPX7Rb7CmixUVP27lRtD/JbKwdTQ0enFVa5+3toIzdagex4/GpqbC4L32gs9mFZ5Gs6m6udwaMyoHenK28upZYmhoOstSXfdaRh8SoPPfWIkua8uJqXEsqeJLljS2zEKeR2lzad4qqmvoO6bwE8EcwFOcY11OqozHcVlqPbAOrd8HSa6gcMTRQGj3DIburuUhSPTIREVBERAREQEREBERAWnv6+5IMPNwmWoJPSDaU0AqDUrcLgtrqpIjV0beQzSCJ7ZIZCcOF4FMW4VGh4gKQ2i0NYxz3kBrQSSdwGqjW1uydnljLy5sTx5LiQ0V3N+NNyq299qbXIzmbRM8saaFpABNDlioAXnjXNYxMx1KzjZ33t7bOdfJBJIGPkDGso1zG5ZBwcCBUDOnasH5Y573yaF7q9XR0HdSnitbBE45yVFfJb1VyLnfaIqKbgTvOWdJQNr1Z8EpHylpLXd7bTZ5pJJCBBJEwkNDs5A4mgJA3NUcF3WRxpzztaD5qLpcBWq2NzX0z5DLFi+ftFoY9jSCQcJkxVOgo0s16+K9otmbQM/mmnrDW1WMz2rTy7PsHky+dZR7CvMXH/fRd1l/ct3bLrfFXnZjXXC0Nr6SAtHJehBpS0kcWj1ApGybALm3c83usoXq27MPSbLHI4VwsfZgGl1CACQctcu2ix/ynnXm7Sfvj8C7tt9chDPUg5mTIEjXyAFcsmwy7kGJzobRJFCW0cKDI5NGWeuRJK3f5Fg32qPXfT3qurNY5ZHEMaXuFK4SHekGiyvzftP8AZu9HvWWLqeRwsa4tFqY1lOiQW0fma4RXPOoy6l1lu+J2ZtEJ7Xws9ZCh8wtbDHn02MoKYSWNL3ENOWR1PAhdp71vBwo6WU9lR7Fj4pqSuuyGv9PYvNiHoXT5LZwaGey8QxlNK66KImO1O154+cV3iu61fRZP3Mk9gTE1LG2ez1pz8HHm2U0rnl2+K9WQWc/10f8AkxqKG7LaASWWoACpOCbQduFY7XWg6On7Kc5nwV8TU1Fgs5/rG7suYbnXq3cVw27oDXpgf+AewFQ9tntJ1M44iRbqwbFXhMwPYJ8J0JbIKhMRt/yZD/aeEH8K9mXNAdHSk9TYPe1a4cm14ndN5siyIeS68DvlH3X+9MFk8l5maZ434+aGAxB4AI8oO6IyA08FPVAuS7ZG0WMTOtL3OL8DWNdXINxEnMnXEPBT1ZQyERFQREQEREBERARFoNtrwkhsj3wuwvyAd1KTORpDeueBqQOK0W0e1TLPGebMb5M6AuaAO01IrwCqS13tPI0mSaSp31Ioa6ZUBWmc9wNSa8c/jgtFeaLzkN9uC1Y1urxv+2TvLnvbnvJrQfZaKUHesCGBrXYql7vrO3V+qB5I4Diu9mNW59SxJASagngP3Lb4tOtnLMDoF0thrE6n1T6liQOzAJOe7du0/d6VsDZnaEZFZwk9q+ZbC1kJGrHSUPbRp9oWzG1NoAyOmZy0GQHpRuzZdFanl2H5K5j8NPLEzi3WuVObC0vyuhqG5UoWk5EfzzWCpFHtdi/pomucBQSNydTcDkahdfzmH1pe5rPaVFgVzVXDISc7TDrn/YHsXEe0AcQKzZmmbm0zyz6KjQ7ll3XDimibrWSMUr1vAUxGZZb/AGxzGSOKKmHCWuBIO+uuRWeduH7oLN5h96nO3mx9mht7ObhjbE6AkjQYw8AUz6qrUWfZyzve1vNsq4hoz3kgZZ9qyz5NdblstttDPlFngtThITi5mR7GBzOhkGuzGENzPUVt23Ref6Jbe+0SfjVw3TdbLPCyGNoa1ooABQdqzKKYKUbcN6H/ALS0d87/AMa6y7K3o4UFmmaesWhwO7fjV2orgoyybD3sXijZ2GuT3TZN7fKNacM1ix7F3rl/0bDTRznmp7fLV+omJiptjNiLb8oa+2QQRRxlr8+mXkHyQK9VTU6UCtkIiYoiIqCIiAiIgIiICIiAiIgKNbfmtlw/We0d2/0VUlVf8oF8gnmwdAR3/SPs8Vq5reNdbOOs2tivZI6upuJJ8SfevO9LuwjEB1e8FetnNX16tAVuLVFzga2v7gOC8iJyXr7mI7d01QQdR8VXd0YyPYNOz4IXnJAY3ndqEx56047163HbyrEvL5qRW8xHp7WRwxAd+fA+yvgtpAThAPUtTC2rvrbqD0absvjJbYOWctMOtojBsduia35yZkQjy8osmDiCdBkSc1X35qWwnKNvnM96sV81BmRTevORjdQad9FYmJJiVfHZG1nVrP8AMb71yNi7T1R+e1T2AxCpxsP3hX1rGvixc4WOY5tBUEHtpm00NHCnZqcwr0neIgNhrTv5gcZB7ltNndjJo7TDNI6Dm4poZJKSVIY2QHSmpwkBSORpwt8o5HStTQDPIFe8LzhcCJaEsqWh4OEOIP0ep1eonqUlUg22tdjtjmPeThYyoJNMnOAqMJNRkFqrmuKyxzwyRCpbOxp6ZdhIdTTisOezuIGTjnTLnKgU7std2vBZ2z1nId0qj52EiuKuT2DVxz13KT6FyIuAuVmgiIgIiICIiAiIgIiICIiAiIgIiICIsa8Lc2Fhe8gABSZyNlYjWv2mv5tmiJ+kRRoVQyzmeYB9TidmK0qczQHdp6Vi7WbUSWuVzmvc1gNG01Pbwy71h3TbhUMmOFw0NSA4g1Ba7cexeby2m878fT0OPj8KzHzKYS3HCYSQ0BzTTKlSNXOG/IaU9yxLsFI8b9wzPBcl5f0TI4jyjp4kgerM1WvvCdz2kNq2Nug0xHrJ3ZeAWuctMYcdZrE6wL4tYc80zGte4DPqWvZeDAci3zmerEpxs/yXiTpyNDq5lz/Ir9lntNT2qWt5N4cOHocObFPCq9HjrNa44+S8WtqrobyABxZUFeIArl1rzbe7Cx0mjW6nWn7zVuXat5tTyeOsVZohihJq9grRv22DUU1Ld4rTMLWbE3A28JmxtaBBG4vloPKdUhod1gAV6jias9a8Ri8L2tM1AxpjYRUE6kHfU6cAsH8iPdnJIT4n0kr6Sn2HskkTY5GYi0Ux6OOdc6ZEdQIIG5Vhtps7FZbU2GHEQWNdV9K1c5w3ACmQ3JOwe2p5P9iIrRMY5Wh7S1xBcBkRQ6gV/mFLrw5GQ3pWc4SNOac5rvAmhUu2C2cFngEjvLkaD+qw5gcTkT3D6IUpViDVDSy2mxvwWqrmDLnMNHM6ucGlPtBb6wSPtIDbMQ+urm5gdlN7uOm+uisTaS4Y7TE4OaMQacJp2aHrBWi5LLpZDZDh/tZW1/VkcPZTuU79DAZyezuHTlf3yvHojo0dwXLOTWQODhIcTSHNxSykAg1BoTRWEivia6srQV130XZEWSCIiAiIgIiICIiAiIgIiICIiAiIg4JVRcqG1Zlk+SQu6I/pCOr6vEqebcbQCyWZz/pEUA6ycgPFUQXOJLnGr3HE4neTn4ZhcfPfvxh2fj8e/tLhno0Hqy7gfFC2oNaHjpXM+srvQabvgeoFcimZ8ezf6yuXXay9mmua+Vra4CGCm4PJOnUMIz7lP7k2eE8jY8+bYA+Qjf1Cu4uPoHYovsrYuizLN1ZDxeaN/ZAVubLWIMgDt8hxngcmjzQPFbuCnlebT8OTnt41yPlto2BoAAAAFABoAOpdkReg4Xja7M2RjmOFQ4EFQbkqusQG2R0oWWhze7Ud1APBT9RazkWW8pA7JlsaxzCdOeYMJbxcMx2jtWM+1hKVXHKpdhEkNpA6NOaceo1Lmk+c7wVjrFvK7o54nRSjExwoR6iOojWqto2CJwuy1NkhjeymFzGkU3Zad2ncspQK74bbdjizA+02UmoMeb2fd9dMj2KX3dfMczC9uNob5XONcwtyrniA8RkpEkwyp5Q1rnOyDQST2AVK1GxtnwWRlRTGZJKf4kjn/wD0se12s208zBXmK/Oy7ngfQj+sCdXabhVSGKMNAaMgBQcAnuUdkRFkCIiAiIgIiICIiAiIgIiICIiAiIgLgrla7aC3iGzyPOVGmixtORqxGzio+Uy/eftYhaehFmeouOQUTxanL3b9fNXEk5kc+Q5l7ic+o5D1+hJIsQpuqD2HfQ+hebPc9vViPGvTmGdrhUUI0+O4LraK4TTU5Dv/AJrrK4l7nODGkgCkelBWh40qvaKOro+2SMftfzSYyeiszMbKcXHD5VNwwt+63C300VuQxBrQ0aNAA4AUVYbJNq5va+P/ANrCfUrSC6vxY/TXF+TP7iIi6nMLAvm5o7TGY5RluI1aesHcs9EEUa287N0W8za4xoZCWygdRc0EP4kAr2Zf9u32HP8Axv4CpKimSqMPlvSbJrbNZmn6WcjxwrhaO9pXpZNjW1xWqWa0u1POOODuYKNA7AFI0TEdY4g0UaAANwXZEVBERAREQEREBERAREQEREBERAREQEREBV9yvXtgswiGrzTxy96sFUdyn3pz1rDAcm1PhkFz89srn238FdtqKxinq+PEeFepcudll8fGXjxXLfj+eXWPii85D8fHd4riek4Y3P4z+KfAWXEKPj3/ADjOGdSM/OWO1vf8fw9e9egd0oz1SM/1fuPHwV9sZ9LG2Hzcz9dn+pWiqr2FfR47HsHi8D2q1Auz8b+Hn/kf2IiLoaBERAREQEREBERAREQEREBERAREQEREBERAREQEREBERBhXzbBFA9/U004nJfPd8vc6YyUc4OG7Ua7u9XxtTdMlph5tjg2uZyqTwzA696hLeSx5PSkkHBkf/KuPmre1+o6dfBelY7lWgk+y8Zb6BdREa+SfEfHUrTbyRMNMUs3mxj2lZDeSSLfLP+x+ErV/lf6b/wDfj+1XMsz/AKMdfvD0+C9bPdchkaHtwgODjU1yGfporWj5LYB/WT+cz/jWVHycwDR01f1me2NI4eT6Yzz0+0M2Smwuf9kl3mdL2K4FFYNgYo6mN76kOBLyDXECDo0dalIC6uGs1rkuXmvFrbDlERb2kREQEREBERAREQEREBERAREQEREBERAREQEREBERAREQEREBERAREQEREBERAREQEREBERAREQEREBERAREQEREBERAREQEREBERB//Z"/>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TextBox 4"/>
          <p:cNvSpPr txBox="1"/>
          <p:nvPr/>
        </p:nvSpPr>
        <p:spPr>
          <a:xfrm>
            <a:off x="7290130" y="2577950"/>
            <a:ext cx="1326004" cy="646331"/>
          </a:xfrm>
          <a:prstGeom prst="rect">
            <a:avLst/>
          </a:prstGeom>
          <a:noFill/>
        </p:spPr>
        <p:txBody>
          <a:bodyPr wrap="none" rtlCol="0">
            <a:spAutoFit/>
          </a:bodyPr>
          <a:lstStyle/>
          <a:p>
            <a:pPr algn="ctr"/>
            <a:r>
              <a:rPr lang="en-US" dirty="0">
                <a:latin typeface="Arial Black" pitchFamily="34" charset="0"/>
              </a:rPr>
              <a:t>S&amp;W </a:t>
            </a:r>
          </a:p>
          <a:p>
            <a:pPr algn="ctr"/>
            <a:r>
              <a:rPr lang="en-US" dirty="0">
                <a:latin typeface="Arial Black" pitchFamily="34" charset="0"/>
              </a:rPr>
              <a:t>Model 15</a:t>
            </a:r>
          </a:p>
        </p:txBody>
      </p:sp>
    </p:spTree>
    <p:extLst>
      <p:ext uri="{BB962C8B-B14F-4D97-AF65-F5344CB8AC3E}">
        <p14:creationId xmlns:p14="http://schemas.microsoft.com/office/powerpoint/2010/main" val="3773161449"/>
      </p:ext>
    </p:extLst>
  </p:cSld>
  <p:clrMapOvr>
    <a:masterClrMapping/>
  </p:clrMapOvr>
  <mc:AlternateContent xmlns:mc="http://schemas.openxmlformats.org/markup-compatibility/2006" xmlns:p14="http://schemas.microsoft.com/office/powerpoint/2010/main">
    <mc:Choice Requires="p14">
      <p:transition spd="slow" p14:dur="1500" advClick="0" advTm="10000">
        <p:split orient="vert"/>
      </p:transition>
    </mc:Choice>
    <mc:Fallback xmlns="">
      <p:transition spd="slow" advClick="0" advTm="10000">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 name="Picture 10" descr="http://t0.gstatic.com/images?q=tbn:ANd9GcRNF8ZLShXfLwerSZdOBw9HzSzoRPuC9--nvsbpI3kCiMwRt8VOc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3875038"/>
            <a:ext cx="5181600" cy="2000491"/>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weapons39.com/SiteImages/50CalStati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
            <a:ext cx="5943600" cy="308678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58000" y="4572000"/>
            <a:ext cx="954107" cy="646331"/>
          </a:xfrm>
          <a:prstGeom prst="rect">
            <a:avLst/>
          </a:prstGeom>
          <a:noFill/>
        </p:spPr>
        <p:txBody>
          <a:bodyPr wrap="none" rtlCol="0">
            <a:spAutoFit/>
          </a:bodyPr>
          <a:lstStyle/>
          <a:p>
            <a:r>
              <a:rPr lang="en-US" b="1" dirty="0">
                <a:latin typeface="Arial Black" pitchFamily="34" charset="0"/>
              </a:rPr>
              <a:t>M29</a:t>
            </a:r>
          </a:p>
          <a:p>
            <a:r>
              <a:rPr lang="en-US" b="1" dirty="0">
                <a:latin typeface="Arial Black" pitchFamily="34" charset="0"/>
              </a:rPr>
              <a:t>81mm</a:t>
            </a:r>
          </a:p>
        </p:txBody>
      </p:sp>
      <p:sp>
        <p:nvSpPr>
          <p:cNvPr id="4" name="TextBox 3"/>
          <p:cNvSpPr txBox="1"/>
          <p:nvPr/>
        </p:nvSpPr>
        <p:spPr>
          <a:xfrm>
            <a:off x="2494747" y="3086783"/>
            <a:ext cx="954107" cy="646331"/>
          </a:xfrm>
          <a:prstGeom prst="rect">
            <a:avLst/>
          </a:prstGeom>
          <a:noFill/>
        </p:spPr>
        <p:txBody>
          <a:bodyPr wrap="none" rtlCol="0">
            <a:spAutoFit/>
          </a:bodyPr>
          <a:lstStyle/>
          <a:p>
            <a:r>
              <a:rPr lang="en-US" b="1" dirty="0">
                <a:latin typeface="Arial Black" pitchFamily="34" charset="0"/>
              </a:rPr>
              <a:t>M2</a:t>
            </a:r>
          </a:p>
          <a:p>
            <a:r>
              <a:rPr lang="en-US" b="1" dirty="0">
                <a:latin typeface="Arial Black" pitchFamily="34" charset="0"/>
              </a:rPr>
              <a:t>50 cal</a:t>
            </a:r>
          </a:p>
        </p:txBody>
      </p:sp>
      <p:sp>
        <p:nvSpPr>
          <p:cNvPr id="5" name="TextBox 4"/>
          <p:cNvSpPr txBox="1"/>
          <p:nvPr/>
        </p:nvSpPr>
        <p:spPr>
          <a:xfrm>
            <a:off x="3281050" y="5562600"/>
            <a:ext cx="954107" cy="646331"/>
          </a:xfrm>
          <a:prstGeom prst="rect">
            <a:avLst/>
          </a:prstGeom>
          <a:noFill/>
        </p:spPr>
        <p:txBody>
          <a:bodyPr wrap="none" rtlCol="0">
            <a:spAutoFit/>
          </a:bodyPr>
          <a:lstStyle/>
          <a:p>
            <a:r>
              <a:rPr lang="en-US" b="1" dirty="0">
                <a:latin typeface="Arial Black" pitchFamily="34" charset="0"/>
              </a:rPr>
              <a:t>M72</a:t>
            </a:r>
          </a:p>
          <a:p>
            <a:r>
              <a:rPr lang="en-US" b="1" dirty="0">
                <a:latin typeface="Arial Black" pitchFamily="34" charset="0"/>
              </a:rPr>
              <a:t>66mm</a:t>
            </a:r>
          </a:p>
        </p:txBody>
      </p:sp>
      <p:pic>
        <p:nvPicPr>
          <p:cNvPr id="12" name="Picture 8" descr="http://www.militaryfactory.com/smallarms/imgs/m29-81mm-morta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1"/>
            <a:ext cx="32004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663687"/>
      </p:ext>
    </p:extLst>
  </p:cSld>
  <p:clrMapOvr>
    <a:masterClrMapping/>
  </p:clrMapOvr>
  <mc:AlternateContent xmlns:mc="http://schemas.openxmlformats.org/markup-compatibility/2006" xmlns:p14="http://schemas.microsoft.com/office/powerpoint/2010/main">
    <mc:Choice Requires="p14">
      <p:transition spd="slow" p14:dur="1500" advClick="0" advTm="10000">
        <p:split orient="vert"/>
      </p:transition>
    </mc:Choice>
    <mc:Fallback xmlns="">
      <p:transition spd="slow" advClick="0" advTm="10000">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6" descr="data:image/jpg;base64,/9j/4AAQSkZJRgABAQAAAQABAAD/2wCEAAkGBhISEBUUEhQUFBQUFBQPFBIUFRQQFBIQFRQVFRQUFRQXGyYeFxkjGRIUHy8gIycpLCwsFR4xNTAqNSYrLCkBCQoKDgwOFw8PGCkcHBwpKSkpKSkpKSkpKSkpKSksKSwpKSkpLCkpLCkpLCkpKSkpKSwpKSksLCkpLCwpLCkpLP/AABEIAMIBAwMBIgACEQEDEQH/xAAcAAAABwEBAAAAAAAAAAAAAAAAAQIDBAUGBwj/xAA+EAACAQIDBQUFBwEJAQEBAAABAgADEQQSIQUxQVFhBiJxgZEHEzKhsRRCUmJywfCCIzNTg5KiwtHhc7Jj/8QAGAEBAQEBAQAAAAAAAAAAAAAAAAECAwT/xAAfEQEBAAIDAQEBAQEAAAAAAAAAAQIREiExA0EiURP/2gAMAwEAAhEDEQA/ALemkfVYlFj6LPI2NViwIFWLCyAgIq0UFh5YQi0MRWWDLIpMK0BcCJNUSKMwjKjHdp6NMkAl2G8LuB6tulBju2FVtEATw7x9TuhGxrV1QXZgo5kgSmxva6klwgNQ8/hX1O/0mPq12Y3dix5kkyu2ltFaS3O/gJrQt9t9uKwU94UxyTQ/6t8wGN21VqMWzHfxN2PiTIuOxzVWud3AcpGnowwk9ZtWeA27WpsGViCOIORvJl1nRtge052VVqqHNwC98jWPMAWJ66X6TlVHfJmHqlGDD05jiJM8YPSgEcUTBdke0r1aIVmJamALneyW7pPXgfCamhtNuhnBdrhVjgWRsNiw3QyYolQWWKCxYWLAgIywWjuWKyyhnLFWjmWDLGkNkRJEeywZIEZkjbpJZpxDJAgmnDkkpBAzy0G6esdWgenrHVjizG2jQoN09Y4tBunr/wCR5Y6IUwMO3T1/8ivs7dP55SQITPAjtQPT+eUiVVfhaS6lWNWkEI0XPL+eUy+39uEE06ZHJ3HzVT+8g9tNv+5xZ9xVN/d+5rKDcKd+UfmsRe2qm3MiUVHEFlB3E3sOkug89W2g3mEunn9YSrbx5xnGV1prmbhuhSdo7QWktz5ShRTiMwOpZWdehUFreikSr2jtBqr3O7gJJ2Pi2p3dfugnnO8w4zf6xarXWJina5iZ2Q9hhcyUwiaSgAW3218eUcUTnaq0wO0KlLDuabFSbJmBsQAytp9JedmvaBiA606q+/DMqC1lq5mIAsdzakbxfrKCrTy0cu4nvHoCR/5C7ObVTC4lKxT33u7sqA5BnsQrEkHcTe1uE5zsd3WmR90+kscHiTuIPoZzTD+2jXvYTT8tbX5pNTsH2oYCuwUuaDnS1YBVv0qAlfW0zpG1Veh9DFWEn0jcAjUEAgjUEHcQeIi7TrwFdccxFAiT8sI0xyHpHEQrQZZM9yvIekI4deUcRFyQZZK+zr/CYX2YdfUxxEXLEMslnDDmf55RJwvU/L/qS40QssOSPs35j6CCTjRmFjyiNoI6s4NnFEXEiGW0gJNa2+M1HvBUe8RAMCZbtZ2hZV91h6gVyStRgLsi2+4dwbhfh4x3tN2iyXpUj39zsPuD8IP4vpMY7GIiOuBQC1ue/U3OpJJ1JPOHTp5d26OExupUEtUVauFFzuEy21sUat7mwG4SZtTaGY23Aa26ShxFe56Tr88f1m0wYulWK3sd+h6jrEQT0IOOUaVzE00uZaYHBFzYDT0+fCYyy0sMqknYWkFHvG3D4RzPOGuGUsTc+7XeTvPhI2MxBqHko4D5Cc/Qmo7VWuATf5x9tjVUF/dDxzBj6A6RRxtEUwv9pm5gJl+t4nDqraq1zyOhjuCHc31UfMRRp8r9f5xkjDHvWcEqN9viA4kdekc2jQVHsjZhYEMNxvxHSXY2nsz9oVTB1UoVXL4V2CEMf7hmNg6cludV3cdJ3lcWJ5OQX8wfXd+4nprZ+b3VPP8AF7tA36sgzfO8zysqL1XB3Q5WK9t0m4etfxnSZbD0FocE0ChQ4RgFEkw4RkCSYIUOBlVEcWNgRQaeN0OlozUqRurVPCIUmA5KftTtk4ehdfjc5E6G1y3kPmRLcCYn2jA3ocrVPW6wjLviz+5PM8TGzioywiZoPHESFi8RpbzP7fO0XUMgbR/um8PowvLO6VB2jTyaNo/EHQjxlWYupULG5NzzOsTPVJpgUMCFJOHpcZbdCTgMEWYKOO88hLnFG1qFP/MblzX/AL6yHg8QKYJW5ciw5KfxdbcOsTXfIuW+p+M/8b/Wee7yrXhOLxYC2Hwjd+ZuLH52/wDJCpgC2a545d2nUwqbBnsxsPkeQ8JMr4Vcyknfpl69J0nXTKE1VOK2674BRKN46gyXi8MCpPH95FpOcp5C1vCa9gtaFQGkxBtUUC4/HT4sDwYG1+YN+BkUqcg8xGcGCBmvpe389ZPvmICC5uFUAXLMeQ47/W053qq1Hsz7MfacUHcXpYe1RgdzVSSaaHzFz+jrO4XlB2P2D9jwqUrDN/eVTzqsBm14gWCj9MvA0572HQY/hT3pGBk/BUuM1j3UOYvHU6S5qrpTXdmdlQX5XYxyjWV1DIwZTqGUhlI6EaGYX2v7Oz4WnU/w6tvJ1I+oEhexvHWSvhydzCui8lPdqW88mnWdbnq6NOkwjDMIzYIxJhtEkzIKCFBAy4ERVMdAjdUTxuhkCLEQDFCAuZ/tvgBUwpOuamQwI10Pdb5G/lL+E9MEEEXBFiOYO8Qjh1PFhGZGB7rFcxGl/wCGPjF0/wAQmm2x2Mrq7Gmmdc1tGW7JwJBPxDd1tM9jNklGK1KZBHQj6bxNbgbr2sCNRx6fy8jPTBBB3HTyIsZN+xK1F0Q5GsSDz4keNriUNPFsndf1lx78WqmvQyMVPDT/AKMRL+thFrrdTZx8xylNiMGyGzC30PgeM9My2waRbmT1WRcOut5aYXDX7zaKNeV5MqBTIprnbfuUdechoxdrE82Pnv8AOFjMXna/AaKP3juBIUXYWubZiRqfDf5ya1NiFi6Vm03HUSZsukat1a9hY35dAYnFURUeyandz1k3EUPdU0RfvN3yN5Nr28NPlLcupP2hzG7OBHdcjpvEgYnClVFhpxIgFfXThy4+UsGpVGS6jXLqDpbmTM94/p6h0F7gW+h7x6fy06D7K+zOer9rqL3KRyUQfvVeL9ct/wDUw/DMTgNktY6jQZnsbkLcbtN87b2N2hSqYVRRQ00p/wBkqFgxsNcxIA1JJJ63nPLL/Bow0UDGUMcBmBIoJcy4prYSvoslJDUqEKoFySbADxmN2x7XFQlcPSD8BUclU8lGreonbGzGdo1/avZnv8FWpjUmmWX9ad9fmonF+yW2fsuMpVT8F8lT/wCb91vS4P8ATLWl2+2piqpSi5zD7lKkll8SQbDxMz208A9JylZTTqHWzCwN+Omlr8pyzy33Go9Dg3FxugmM9mXaI18L7up8dEiib63W16bX43XS/wCQzZz0Y5cptkkxBiyYgyhMOFBIMyDFCnCQR4CeR0RKlGIAlgVkSrTsYCIItKRMX9mPKBGqCM2k77IeUcpbP5wiBT2PTcHOiEEWN1U7+O6cS2hgbO9NxqjNTPipK/tO+4t8osJyj2h7KNOuKwHcraMeArAW/wBygHyMs9B9juzSV8OSzWKOae4fDYMpvx3n0lljOwNwcrA8e8LX8eB8d8oeyXalcLUIqaUqhAdv8NhfK/VdbHxvwnUVYEAg3BFwd4IO4g8Zbv0cox/ZCvRBZcOrW4qQfllmT2hVql8jgqeKW1A68Z6CqMFBJtYC58Jx3a+Y4piMxLOddWY97QE+Fh5TWOevU0zFLZ9Rm0U8hfT6x2vgWUNmsCOA7x8zNRtLZFT31xTdFbvLnupAOo+M3j239hrnJpPemyqTdjUYMUBcO9gCcxbdeX/turxYWixVgy8/nLhcaKotuO+3HoQZXY7ZxpPlJuN9/laRPeENcHUcRO1kyYW32bKd5PG1tbbt80nZqkpzZ0Vro4BdggBsbG53npxlN2exJqMQd4Ua8zc/+TcbCrZWTQd9atI3AOrKbG54i2+ef6W+VuKvYmCC1SaqZkCt3SC28WBtcaXI1vJ+xsZXwSVPdlRmJ7roXBdQCFIzArow3c4psUOLA3T3W+5sCCNBrwhbWrk2Yqe+KZubC9RRlJtvsQL+c5y6a1sqh7XsQPjw9Fuqu6/I3ljR9stNCDVw5t+Spr6MuvrMlsvsriK7uaagU8zWqOLKei6XbylUuAptVyYgVAASD7rKXU3tubQidpq1za3bvtAfaB07lJT3aI4ci5+83y5Sw7L9hqmKIeqTSo77kd9x+QHcPzHTxlb2f7HnC1DisPUp4qjTBNSiyla3u7XNlIIzgC4Om7SdawtZXRWQ5lYB1YcVIuD6TFk2qI+w6WGAFBQiHfbUlrWuxOpPjM5232WcRQzKP7SkCwPFk+8vpqPCb8oHpkHlfwImdqAcd3E8LcZcpojEey/HPTqtf+6qvTw3+aUq1EIP9NrfnnZqD3BB3jScj2bQXD7Oo17aHH0sWf8A5h2Rf9q/7p1ajUvUb+bpr53VSpDQjFGJM9CEwQZYJBmljqxtY4pnjdDqwPTBgWKtAikZTpFrjekGIWRYEh8YYKeK5yOYVoC8W1zKvauzKeIovSqC6uLab1PBl6g2IliRE5YRw3amyKlCq9Ct8Q3NwdD8Lr0+ms03sw7Um5wVY6i5oE9NWpfVh4Ecpse1HZhMZStfJVS5pVLfC3FTzQ8R58NeK7UpNSrkhstWm2uUk5atNrEhvFQZ2x/rpPHb+0FQrh3I/KPIsBMJgqA96hOt2AOpub2vrvkvAe0jD4rDtSxJ9xVZMuexNI1BqrXGqd4A2IsOcoF2wQwIOgIYWCnUHgdbi4nLLGz1qd1o3VWUNYAjMrWFrmwdfkWH9MRiCAMh0BVlIPMElWt/mJ5CV5xT1E/s6FY82JfLexG61txMVhVrBGBenRBG45cx13WAJJ3zjz06cGb7UZXCEAhrAG4sMwGU+N8qn1lD9lAFyby92rgWJNybZr5mBBPgDrImB2d7xhf4Qee8dJ68M5MfXLLHsnY2EfvuGCKq2LElQW4IvNt58pe7Mx5tYZSdCCwvbmO8Y7tLZ4el7pMoZbVFABAAFweP5uMb2dhHpLmuh1tbKxN+PKc/pZnNxvH+fUqsahPxD+gX+gkhth1XTPqba3dgLeAFz9I1Xxb1PvEeCgfW8kYdrjKxZhe9mOYE/p3fKcJjk3csUvZXbSsKbUVAdwoRKpyhaFgRcqoGYWAsL7xrvlcaLhmZ6gaoxzFhTCkvbT7wH0lpXRQulgOAACgeAAtIGKNxedt9OK39nldqmIcVMyMi3FrKKihrOrowN1NxN32Yoe7oGnwpVa9Ff0LVbKPIG3lMH2cqhMWKzHKgoVKtRuAVVAYn5edpsuxFZ6mDFV9DXq1sSBySpVYoPQD1l1PxlO29tz3FMKNWc2t+XjMj2t7UKtI0V/vnGV140kPxBuTEcN4Bvyj+1Nt+7xpqsA4pE5UvYXAIGvib+U5qmOLFqhNyzsWJ17xa514kk/OasHRdr4sHYdK9gWNKkB1Qtf5UvnOkbNBuOij6Cc97NdnqmLTDGupShQW9Kje5rVWOZ6r8lOgA5DqSenYXD5d+8xhN0PxMVEmelBQocKQZsCOKIlRFgTxuhaxYiVEXaAzXItIZElYhZGIgFaC0VaEzAAk2AAuSTYADeSeAgERABMbifaKHq+6wdE1yDb3huqn9IAvbqfSL2v2jx1CkKlWnh6YLBVXM7uWtfdfcADv6R4i027t003SjRAavUICg6hAToWH80BM5Zj8JlXF061M5hW0xAUkpiFzEISN9OopY26g2NjLLZVXF1sQa1INUqJ/aFgA5Ba6g2PmPKHtnBV6of7SKys7rUDG6AlFCDuWCmy2136zWN1Ri8Lsr3ouh1GjrY3XqvBgeV736ay2wVF1ayq/d0GUE6eAvrL3ZtFaa5UVdw1ZQx8dRvkp8U5+8bch3R6DSazz5dfhOiGxbmnlIrno5KD0JH0kXC1HRg3cTX9Rt5AR5m1hKBxE4TDGOl+lRMRarVu16mtyrd1PDKN/neS0xYRwFAUFcuijKLDXwMr8Q5B00vp5SlTGLUzKdG1GvHhoZ2xw253JcnEZcTc6oQSWHB2XKBfqaUS22Clc0gt9QSeQIBuPIiMUKV6Rta/ug2g3tScfRdfWIvasD+NLea6j5H5TWoi5SteOKdZDomSVM5NLBnuokVxoYum+kQxhC6OHWrTCPV91SzgViAWZqQ7wRbC+rAdLgE7rHY4jt5Qp0slCm/dTImgRVAFl0vfQCY/AJmz0+LLdR+car8xbzlvsvsPWexqn3S8Ro1Q+W5fP0i2jNYraOIxLNSp0mawyk01Z2seJsN5vvM1nYr2ZvmV8SgAU3ShfN3t+aqd1+gv166/ZWyadBMlJco3k72dubNxM0Wyk0m530ylYTCBB14n9hJMAgM9MmkEYmKIiTKCvBBCkGeWLEbWOieN0LURwRAi1gRsS0jEyTi5GCwFATA+1vbrUqCYdDY17lyP8ACW3d8Cx16Lab+cj9sNS+MojlQF/Oq/8A1NYd1mtP7Mdjingkq279bM5PEJmKqBy0W/nM52/2x73FFAbpRvTHIve9Q+tl/pm3p4v7HspH3NTw9MKP/wCrKoUf6mHpOS4PDPXrJSTV6jhAd5ux1Y/Mnzj27V0z2cbOyYQ1CNazlv8ALS6L88585H7ek5qYvpkaw65tfllmzwuDWmi00+FFWmv6VAA+QmY9oFDuUm5Myf6gD/xMyrDUGjt5HpnWO3gGzQK2sS0JYETHTG4nSo36j9ZtMWsyW0qBFU6Gx1HWd/lWa0PZ6upChtxLUj+mrTK/WVr4+xQG11YfivyPC3GHsi4VgdCBn/0m9/nF4zZmesxHMHTrrvl6lqLmmZJUxzDYSyZmy3I0UXJ8SdwiKaE7h+089bPUmgZowc97AAdSf2EWqczfw0gP4N8tVT1E6vhTmRW5gH5TlFbDMqqxBAOoJ425TpnZXE58MvMd39xCVaost9mLpKuW2zvhnT5+s1MhGEDBPSgExMMwpAUKHaFAzqR4RpBHgJ43QsRQhARQEIaxFK4kMSzAjNXCX1ECIZxH2g4r3m1qgb4UalR8FVVzfNmncmw7DgZyftb7PsS+Lq1kXOlSoagyWLre2hU2+V5rGyXtKtPantMBKWGQ8ffOBwUd2kD43Y+QifZb2bPexbjnToj5O4//ACP6pUYfs7iXrZ8Rh8Q4NiRbKXsAoUsfgWwA52HW86Ps04o0wpo0aAUBVUMamUAWACqAB6yKtHYAEk2A3kzG9q9qCvTK0wSiMrGrbu572yg8dCfSaVtjK5vWLVTvsxsg8EGnrEbewq/ZKihQAFDAADTKQdPSQclK96KMFcWcwiYUoGHEICd2kTUNtCbdbXgCtFthabWuDYcL6etrxWzNhV6veFJ2H3XYgKRuuL6TSYfsY2Qmo4z20VPhB6sd/kJUZXD0qYLXpjfYatoOPid4kXZLsFqoTufNr5rvPDuyLtaniaVYpmsDf7q8PKTuztFalZaeIbRzbONAGPw3HK5t5zeuk2OptjKoVRc8+EjUa1Sq5zMcq2OUaAzp9H2fYZd4JtM72v2KlCqopiytTv5g2P7TO5+KpqDx2+sjpoY/eZVKqi6eE1ns/wAX3WTzHlMglUWIl72GrZa9udx8oR0MS42d8MqBLjADuTr8/WakwoIU9CBChxJkBQQWggZ9Y6I0sdWeN0OAxQiRFiApY4I2IsTUZKMh4vD8RJcPLLZsVSmLEPFUbHpGwZjTRcZxlHNTZeasPUGO3ggcZxyWflCFIWvceEm9oaOWq45Mw+Zlch0gP4RlDAsMwBBK7riFtQKWJUZQdQOQjKnWPYk3WINV2HxWaiyfga4/S2v1B9ZphMR2Mq5axH4lt+82wMqKza3Y9cXe1g+U2P5hqpPn8jOV1KDI5VgQykqwOhDA2IPW4M75sFb1Cekw3tY7MZav2mmO69hVtwfcr+B3HrbnLrraLnsdtz7ThxfWrTsj82/C/mPmDHe1PZSviFRqYBZM3dJCllP4SdL3HGVXs12uop2sA9M5H5tSOqn6j+mdOVgRcbjqJrHGZG3C8Z2ZxaHvYesP8tmHqoIjY2HiP8GqPGm6/UTvMzm18TmqHiB3R+/zkyx1CVyXCUr4lMOwYOzpSIA1VnIAvf8AUDOp7B7FLh+8AWc73bgOSr936zLdldl/aNsVK1u5RctfgXVfdqPUE/0+E6vmlwx5FQKWzOZk5EsLCHeCd5jJ4yO8F4mCUHCghGALwRMECiWOqI0scE8bocAigIkGLDQhQioi8MGWULBiwYgRQm4hNWnmEralMg2lqDGsTh83jJZtYrockrs/mZITBKOszxtXblnbbA2qsw3N3vM75k0e07ntrs5RxSZagIt8LocrL52II6ETNL7J6AP99VI5FU+oIl42JtzO8kUMDUqBiqlgupPKdUoezXBKdVqP0LkD0UA/OXGG7NYZBZKSr4f9744U2512a7PtTYVamht3U5dW68hNRTpk7gTNOmy6Q3KI+lFRuAE1wqbQtiYNkBLaX4RzbWCFWkVZQwIIZTuZDvEm3gnTj1pHFMRhKmzcWHF2ptcA7veU9LoT+MaegO6dO7PbbR0WzAo2qt/xPLwkzaWwKNZSrqCDvUi4J59D1EzNP2dvRYthcSaQOppuvvUPlp67+s5SZY1r1sMZiAiEnyHMzJYvElR3Rd2OVF/E53eQ3k8ADH6HZfGF71ccGXhTWgpVQPwlnuPnLnAdnadNsxLVH3Z3IvbkANFHQCXKXJJ0a7K7FXD0rDW9yWIsXc/E58Tu6S+vGwIYnXGcZpkq8O8RDBmtg7wXhXhS7CrwrwrwjJsEXgibwTOxTiOGCCeZ0OJDgggCLEEEIVBBBNIMRYggmoDWKMEE0AIcEEVAEUIIJoGIYgglBQCCCADBCgkBLFiCCMQoQocE0goIIJQIRggkBxMKCAUKCCQ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114" name="Picture 18" descr="http://t0.gstatic.com/images?q=tbn:ANd9GcSdz4PRcSuss9l3A7REHWIFLnRIF4J6ySgeBt75WtAiheiaJCIjFA&am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821629"/>
            <a:ext cx="2819400" cy="286965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600" y="3922544"/>
            <a:ext cx="3914339" cy="2603035"/>
          </a:xfrm>
          <a:prstGeom prst="rect">
            <a:avLst/>
          </a:prstGeom>
        </p:spPr>
      </p:pic>
      <p:pic>
        <p:nvPicPr>
          <p:cNvPr id="5122" name="Picture 2" descr="Photo of Vintage Motorola Handie-Talkie PT-300 lunchbox HT radio transceiver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789720"/>
            <a:ext cx="2590800" cy="28678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0C089CD-3228-4508-AFCD-471EF9006C18}"/>
              </a:ext>
            </a:extLst>
          </p:cNvPr>
          <p:cNvSpPr/>
          <p:nvPr/>
        </p:nvSpPr>
        <p:spPr>
          <a:xfrm>
            <a:off x="2871702" y="316398"/>
            <a:ext cx="2991525" cy="369332"/>
          </a:xfrm>
          <a:prstGeom prst="rect">
            <a:avLst/>
          </a:prstGeom>
        </p:spPr>
        <p:txBody>
          <a:bodyPr wrap="none">
            <a:spAutoFit/>
          </a:bodyPr>
          <a:lstStyle/>
          <a:p>
            <a:r>
              <a:rPr lang="en-US" b="1" dirty="0"/>
              <a:t>Security Police Equipment</a:t>
            </a:r>
          </a:p>
        </p:txBody>
      </p:sp>
      <p:sp>
        <p:nvSpPr>
          <p:cNvPr id="3" name="TextBox 2">
            <a:extLst>
              <a:ext uri="{FF2B5EF4-FFF2-40B4-BE49-F238E27FC236}">
                <a16:creationId xmlns:a16="http://schemas.microsoft.com/office/drawing/2014/main" id="{B5BF60D3-CEDD-4E52-B089-96A436818F6A}"/>
              </a:ext>
            </a:extLst>
          </p:cNvPr>
          <p:cNvSpPr txBox="1"/>
          <p:nvPr/>
        </p:nvSpPr>
        <p:spPr>
          <a:xfrm>
            <a:off x="6553200" y="4876800"/>
            <a:ext cx="2358787"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Night Vision (Starlight Scope)</a:t>
            </a:r>
          </a:p>
        </p:txBody>
      </p:sp>
    </p:spTree>
    <p:extLst>
      <p:ext uri="{BB962C8B-B14F-4D97-AF65-F5344CB8AC3E}">
        <p14:creationId xmlns:p14="http://schemas.microsoft.com/office/powerpoint/2010/main" val="3679443026"/>
      </p:ext>
    </p:extLst>
  </p:cSld>
  <p:clrMapOvr>
    <a:masterClrMapping/>
  </p:clrMapOvr>
  <mc:AlternateContent xmlns:mc="http://schemas.openxmlformats.org/markup-compatibility/2006" xmlns:p14="http://schemas.microsoft.com/office/powerpoint/2010/main">
    <mc:Choice Requires="p14">
      <p:transition spd="slow" p14:dur="1500" advClick="0" advTm="10000">
        <p:split orient="vert"/>
      </p:transition>
    </mc:Choice>
    <mc:Fallback xmlns="">
      <p:transition spd="slow" advClick="0" advTm="10000">
        <p:split orient="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4158</TotalTime>
  <Words>503</Words>
  <Application>Microsoft Office PowerPoint</Application>
  <PresentationFormat>On-screen Show (4:3)</PresentationFormat>
  <Paragraphs>79</Paragraphs>
  <Slides>13</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Arial Black</vt:lpstr>
      <vt:lpstr>Calibri</vt:lpstr>
      <vt:lpstr>Century Gothic</vt:lpstr>
      <vt:lpstr>Courier New</vt:lpstr>
      <vt:lpstr>FormalScrp421 BT</vt:lpstr>
      <vt:lpstr>OkayD</vt:lpstr>
      <vt:lpstr>Palatino Linotype</vt:lpstr>
      <vt:lpstr>Executive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shelt</dc:creator>
  <cp:lastModifiedBy>steve</cp:lastModifiedBy>
  <cp:revision>462</cp:revision>
  <dcterms:created xsi:type="dcterms:W3CDTF">2010-04-22T19:25:09Z</dcterms:created>
  <dcterms:modified xsi:type="dcterms:W3CDTF">2020-07-21T18:34:09Z</dcterms:modified>
</cp:coreProperties>
</file>